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263" r:id="rId3"/>
    <p:sldId id="258" r:id="rId4"/>
    <p:sldId id="259" r:id="rId5"/>
    <p:sldId id="260" r:id="rId6"/>
    <p:sldId id="261" r:id="rId7"/>
    <p:sldId id="275" r:id="rId8"/>
    <p:sldId id="283" r:id="rId9"/>
    <p:sldId id="274" r:id="rId10"/>
    <p:sldId id="264" r:id="rId11"/>
    <p:sldId id="265" r:id="rId12"/>
    <p:sldId id="266" r:id="rId13"/>
    <p:sldId id="267" r:id="rId14"/>
    <p:sldId id="268" r:id="rId15"/>
    <p:sldId id="273" r:id="rId16"/>
    <p:sldId id="270" r:id="rId17"/>
    <p:sldId id="276" r:id="rId18"/>
    <p:sldId id="272" r:id="rId19"/>
    <p:sldId id="277" r:id="rId20"/>
    <p:sldId id="310" r:id="rId21"/>
    <p:sldId id="311" r:id="rId22"/>
    <p:sldId id="338" r:id="rId23"/>
    <p:sldId id="339" r:id="rId24"/>
    <p:sldId id="340" r:id="rId25"/>
    <p:sldId id="341" r:id="rId26"/>
    <p:sldId id="314" r:id="rId27"/>
    <p:sldId id="315" r:id="rId28"/>
    <p:sldId id="284" r:id="rId29"/>
    <p:sldId id="320" r:id="rId30"/>
    <p:sldId id="321" r:id="rId31"/>
    <p:sldId id="335" r:id="rId32"/>
    <p:sldId id="336" r:id="rId33"/>
    <p:sldId id="337" r:id="rId34"/>
    <p:sldId id="278" r:id="rId35"/>
    <p:sldId id="301" r:id="rId36"/>
    <p:sldId id="298" r:id="rId37"/>
    <p:sldId id="303" r:id="rId38"/>
    <p:sldId id="302" r:id="rId39"/>
    <p:sldId id="334" r:id="rId40"/>
    <p:sldId id="299" r:id="rId41"/>
    <p:sldId id="300" r:id="rId42"/>
    <p:sldId id="285" r:id="rId43"/>
    <p:sldId id="304" r:id="rId44"/>
    <p:sldId id="286" r:id="rId45"/>
    <p:sldId id="308" r:id="rId46"/>
    <p:sldId id="306" r:id="rId47"/>
    <p:sldId id="309" r:id="rId48"/>
    <p:sldId id="307" r:id="rId49"/>
    <p:sldId id="279" r:id="rId50"/>
    <p:sldId id="287" r:id="rId51"/>
    <p:sldId id="288" r:id="rId52"/>
    <p:sldId id="292" r:id="rId53"/>
    <p:sldId id="305" r:id="rId54"/>
    <p:sldId id="296" r:id="rId55"/>
    <p:sldId id="297" r:id="rId56"/>
    <p:sldId id="294" r:id="rId57"/>
    <p:sldId id="295" r:id="rId58"/>
    <p:sldId id="317" r:id="rId59"/>
    <p:sldId id="330" r:id="rId60"/>
    <p:sldId id="318" r:id="rId61"/>
    <p:sldId id="328" r:id="rId62"/>
    <p:sldId id="332" r:id="rId6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96F3"/>
    <a:srgbClr val="607D8B"/>
    <a:srgbClr val="D0D9E9"/>
    <a:srgbClr val="F2F2F2"/>
    <a:srgbClr val="DEB9F9"/>
    <a:srgbClr val="92D9DC"/>
    <a:srgbClr val="BBD08B"/>
    <a:srgbClr val="F6B7B3"/>
    <a:srgbClr val="B9B9B9"/>
    <a:srgbClr val="AB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74" autoAdjust="0"/>
    <p:restoredTop sz="94660"/>
  </p:normalViewPr>
  <p:slideViewPr>
    <p:cSldViewPr snapToGrid="0">
      <p:cViewPr varScale="1">
        <p:scale>
          <a:sx n="70" d="100"/>
          <a:sy n="70" d="100"/>
        </p:scale>
        <p:origin x="51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BF0E32-ADED-436B-8F88-4E098BEC661D}" type="datetimeFigureOut">
              <a:rPr lang="zh-TW" altLang="en-US" smtClean="0"/>
              <a:t>2019/1/8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21BBA2-0DF9-4521-BA63-0585D3487E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3947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A324-7105-4F23-B9DB-8DC7433FAD45}" type="datetimeFigureOut">
              <a:rPr lang="zh-TW" altLang="en-US" smtClean="0"/>
              <a:t>2019/1/8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71EE6-47E7-400E-B16E-FF4242C756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9017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A324-7105-4F23-B9DB-8DC7433FAD45}" type="datetimeFigureOut">
              <a:rPr lang="zh-TW" altLang="en-US" smtClean="0"/>
              <a:t>2019/1/8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71EE6-47E7-400E-B16E-FF4242C756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9100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A324-7105-4F23-B9DB-8DC7433FAD45}" type="datetimeFigureOut">
              <a:rPr lang="zh-TW" altLang="en-US" smtClean="0"/>
              <a:t>2019/1/8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71EE6-47E7-400E-B16E-FF4242C756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1017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A324-7105-4F23-B9DB-8DC7433FAD45}" type="datetimeFigureOut">
              <a:rPr lang="zh-TW" altLang="en-US" smtClean="0"/>
              <a:t>2019/1/8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71EE6-47E7-400E-B16E-FF4242C756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8186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A324-7105-4F23-B9DB-8DC7433FAD45}" type="datetimeFigureOut">
              <a:rPr lang="zh-TW" altLang="en-US" smtClean="0"/>
              <a:t>2019/1/8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71EE6-47E7-400E-B16E-FF4242C756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0770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A324-7105-4F23-B9DB-8DC7433FAD45}" type="datetimeFigureOut">
              <a:rPr lang="zh-TW" altLang="en-US" smtClean="0"/>
              <a:t>2019/1/8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71EE6-47E7-400E-B16E-FF4242C756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3973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A324-7105-4F23-B9DB-8DC7433FAD45}" type="datetimeFigureOut">
              <a:rPr lang="zh-TW" altLang="en-US" smtClean="0"/>
              <a:t>2019/1/8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71EE6-47E7-400E-B16E-FF4242C756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9254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A324-7105-4F23-B9DB-8DC7433FAD45}" type="datetimeFigureOut">
              <a:rPr lang="zh-TW" altLang="en-US" smtClean="0"/>
              <a:t>2019/1/8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71EE6-47E7-400E-B16E-FF4242C756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1735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A324-7105-4F23-B9DB-8DC7433FAD45}" type="datetimeFigureOut">
              <a:rPr lang="zh-TW" altLang="en-US" smtClean="0"/>
              <a:t>2019/1/8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71EE6-47E7-400E-B16E-FF4242C756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5162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A324-7105-4F23-B9DB-8DC7433FAD45}" type="datetimeFigureOut">
              <a:rPr lang="zh-TW" altLang="en-US" smtClean="0"/>
              <a:t>2019/1/8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71EE6-47E7-400E-B16E-FF4242C756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4579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A324-7105-4F23-B9DB-8DC7433FAD45}" type="datetimeFigureOut">
              <a:rPr lang="zh-TW" altLang="en-US" smtClean="0"/>
              <a:t>2019/1/8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71EE6-47E7-400E-B16E-FF4242C756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2505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1BA324-7105-4F23-B9DB-8DC7433FAD45}" type="datetimeFigureOut">
              <a:rPr lang="zh-TW" altLang="en-US" smtClean="0"/>
              <a:t>2019/1/8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71EE6-47E7-400E-B16E-FF4242C756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7266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1149" y="951098"/>
            <a:ext cx="3360394" cy="3360394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2839245" y="2594229"/>
            <a:ext cx="7725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 smtClean="0">
                <a:solidFill>
                  <a:srgbClr val="607D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汙水處理一水資源控管</a:t>
            </a:r>
            <a:endParaRPr lang="en-US" altLang="zh-TW" sz="4800" b="1" dirty="0" smtClean="0">
              <a:solidFill>
                <a:srgbClr val="607D8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140230" y="3425226"/>
            <a:ext cx="5089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 smtClean="0">
                <a:solidFill>
                  <a:srgbClr val="2196F3"/>
                </a:solidFill>
              </a:rPr>
              <a:t>Water Treatment</a:t>
            </a:r>
            <a:r>
              <a:rPr lang="zh-TW" altLang="en-US" sz="3200" b="1" dirty="0" smtClean="0">
                <a:solidFill>
                  <a:srgbClr val="2196F3"/>
                </a:solidFill>
              </a:rPr>
              <a:t> </a:t>
            </a:r>
            <a:r>
              <a:rPr lang="en-US" altLang="zh-TW" sz="3200" b="1" dirty="0">
                <a:solidFill>
                  <a:srgbClr val="2196F3"/>
                </a:solidFill>
              </a:rPr>
              <a:t>P</a:t>
            </a:r>
            <a:r>
              <a:rPr lang="en-US" altLang="zh-TW" sz="3200" b="1" dirty="0" smtClean="0">
                <a:solidFill>
                  <a:srgbClr val="2196F3"/>
                </a:solidFill>
              </a:rPr>
              <a:t>lant</a:t>
            </a:r>
            <a:endParaRPr lang="zh-TW" altLang="en-US" sz="3200" b="1" dirty="0">
              <a:solidFill>
                <a:srgbClr val="2196F3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080642" y="5692120"/>
            <a:ext cx="42793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rgbClr val="607D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國立</a:t>
            </a:r>
            <a:r>
              <a:rPr lang="zh-TW" altLang="en-US" sz="2000" b="1" dirty="0">
                <a:solidFill>
                  <a:srgbClr val="607D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臺</a:t>
            </a:r>
            <a:r>
              <a:rPr lang="zh-TW" altLang="en-US" sz="2000" b="1" dirty="0" smtClean="0">
                <a:solidFill>
                  <a:srgbClr val="607D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北大學 統計學系四年級</a:t>
            </a:r>
            <a:endParaRPr lang="en-US" altLang="zh-TW" sz="2000" b="1" dirty="0" smtClean="0">
              <a:solidFill>
                <a:srgbClr val="607D8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1" dirty="0" smtClean="0">
                <a:solidFill>
                  <a:srgbClr val="607D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劉又瑄 藍雍淵 蔡岱融</a:t>
            </a:r>
            <a:endParaRPr lang="zh-TW" altLang="en-US" sz="2000" b="1" dirty="0">
              <a:solidFill>
                <a:srgbClr val="607D8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7993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1746504" y="3013501"/>
            <a:ext cx="828446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800" b="1" dirty="0" smtClean="0">
                <a:solidFill>
                  <a:srgbClr val="607D8B"/>
                </a:solidFill>
              </a:rPr>
              <a:t>Exploratory Data Analysis (EDA)</a:t>
            </a:r>
            <a:endParaRPr lang="en-US" altLang="zh-TW" sz="4800" b="1" dirty="0" smtClean="0">
              <a:solidFill>
                <a:srgbClr val="607D8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3627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9B4B569D-0243-9844-9DF8-B0FAEF965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868" y="766294"/>
            <a:ext cx="10044235" cy="599458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="" xmlns:a16="http://schemas.microsoft.com/office/drawing/2014/main" id="{1B511D6C-D1C4-654D-8DC3-7DCD8DB730B1}"/>
              </a:ext>
            </a:extLst>
          </p:cNvPr>
          <p:cNvSpPr txBox="1"/>
          <p:nvPr/>
        </p:nvSpPr>
        <p:spPr>
          <a:xfrm>
            <a:off x="532660" y="257452"/>
            <a:ext cx="6755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607D8B"/>
                </a:solidFill>
              </a:rPr>
              <a:t>Kernel Density Estimation</a:t>
            </a:r>
          </a:p>
        </p:txBody>
      </p:sp>
    </p:spTree>
    <p:extLst>
      <p:ext uri="{BB962C8B-B14F-4D97-AF65-F5344CB8AC3E}">
        <p14:creationId xmlns:p14="http://schemas.microsoft.com/office/powerpoint/2010/main" val="63931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B935ED00-EDF7-5646-9490-D34D104CF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940" y="827979"/>
            <a:ext cx="10811220" cy="603002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="" xmlns:a16="http://schemas.microsoft.com/office/drawing/2014/main" id="{044D4DA6-96CD-3848-9BDF-40D01FB7C329}"/>
              </a:ext>
            </a:extLst>
          </p:cNvPr>
          <p:cNvSpPr txBox="1"/>
          <p:nvPr/>
        </p:nvSpPr>
        <p:spPr>
          <a:xfrm>
            <a:off x="585926" y="275208"/>
            <a:ext cx="4625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>
                <a:solidFill>
                  <a:srgbClr val="607D8B"/>
                </a:solidFill>
              </a:rPr>
              <a:t>Boxplot</a:t>
            </a:r>
            <a:endParaRPr kumimoji="1" lang="zh-TW" altLang="en-US" sz="2800" b="1" dirty="0">
              <a:solidFill>
                <a:srgbClr val="607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34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BCF6044D-4717-8349-BEC8-7481FEECE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375" y="861134"/>
            <a:ext cx="9562791" cy="599686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="" xmlns:a16="http://schemas.microsoft.com/office/drawing/2014/main" id="{D254722F-44F9-F245-B3CF-02796B698363}"/>
              </a:ext>
            </a:extLst>
          </p:cNvPr>
          <p:cNvSpPr txBox="1"/>
          <p:nvPr/>
        </p:nvSpPr>
        <p:spPr>
          <a:xfrm>
            <a:off x="541537" y="284085"/>
            <a:ext cx="5726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607D8B"/>
                </a:solidFill>
              </a:rPr>
              <a:t>Correlation</a:t>
            </a:r>
            <a:r>
              <a:rPr kumimoji="1" lang="en-US" altLang="zh-TW" sz="2800" b="1" dirty="0">
                <a:solidFill>
                  <a:srgbClr val="607D8B"/>
                </a:solidFill>
              </a:rPr>
              <a:t> Coefficient</a:t>
            </a:r>
            <a:endParaRPr lang="en-US" altLang="zh-TW" sz="2800" b="1" dirty="0">
              <a:solidFill>
                <a:srgbClr val="607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90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4ABDA8E5-C08D-4E4D-8A2C-456BEB095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63" y="830432"/>
            <a:ext cx="9644109" cy="6027568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21A60B7A-47CE-A24F-A438-3719AAD43637}"/>
              </a:ext>
            </a:extLst>
          </p:cNvPr>
          <p:cNvSpPr txBox="1"/>
          <p:nvPr/>
        </p:nvSpPr>
        <p:spPr>
          <a:xfrm>
            <a:off x="577048" y="230819"/>
            <a:ext cx="4847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607D8B"/>
                </a:solidFill>
              </a:rPr>
              <a:t>Parallel coordinates</a:t>
            </a:r>
          </a:p>
        </p:txBody>
      </p:sp>
    </p:spTree>
    <p:extLst>
      <p:ext uri="{BB962C8B-B14F-4D97-AF65-F5344CB8AC3E}">
        <p14:creationId xmlns:p14="http://schemas.microsoft.com/office/powerpoint/2010/main" val="388043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1746504" y="3013501"/>
            <a:ext cx="828446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800" b="1" dirty="0" smtClean="0">
                <a:solidFill>
                  <a:srgbClr val="607D8B"/>
                </a:solidFill>
                <a:ea typeface="微軟正黑體" panose="020B0604030504040204" pitchFamily="34" charset="-120"/>
              </a:rPr>
              <a:t>Missing Values</a:t>
            </a:r>
          </a:p>
        </p:txBody>
      </p:sp>
    </p:spTree>
    <p:extLst>
      <p:ext uri="{BB962C8B-B14F-4D97-AF65-F5344CB8AC3E}">
        <p14:creationId xmlns:p14="http://schemas.microsoft.com/office/powerpoint/2010/main" val="149004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2D9A0AB5-1077-304B-AC76-A51297438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372" y="816746"/>
            <a:ext cx="9991788" cy="59436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="" xmlns:a16="http://schemas.microsoft.com/office/drawing/2014/main" id="{0AAEB2AB-B909-4441-A212-05FAEB7F88CC}"/>
              </a:ext>
            </a:extLst>
          </p:cNvPr>
          <p:cNvSpPr txBox="1"/>
          <p:nvPr/>
        </p:nvSpPr>
        <p:spPr>
          <a:xfrm>
            <a:off x="470517" y="142043"/>
            <a:ext cx="6693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607D8B"/>
                </a:solidFill>
              </a:rPr>
              <a:t>Aggregations for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298709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="" xmlns:a16="http://schemas.microsoft.com/office/drawing/2014/main" id="{5EB88CB7-E64A-6A40-A2BE-73247458A800}"/>
              </a:ext>
            </a:extLst>
          </p:cNvPr>
          <p:cNvSpPr txBox="1"/>
          <p:nvPr/>
        </p:nvSpPr>
        <p:spPr>
          <a:xfrm>
            <a:off x="470517" y="85581"/>
            <a:ext cx="2482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>
                <a:solidFill>
                  <a:srgbClr val="607D8B"/>
                </a:solidFill>
              </a:rPr>
              <a:t>Imputation</a:t>
            </a:r>
            <a:endParaRPr kumimoji="1" lang="zh-TW" altLang="en-US" sz="2000" b="1" dirty="0">
              <a:solidFill>
                <a:srgbClr val="607D8B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48F9D4F1-D2C3-214F-84F6-24B0C0E56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607"/>
          <a:stretch/>
        </p:blipFill>
        <p:spPr>
          <a:xfrm>
            <a:off x="470517" y="564641"/>
            <a:ext cx="7265307" cy="6293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="" xmlns:a16="http://schemas.microsoft.com/office/drawing/2014/main" id="{60784FE6-534C-F24F-99C2-97F3AC3BBF23}"/>
                  </a:ext>
                </a:extLst>
              </p:cNvPr>
              <p:cNvSpPr txBox="1"/>
              <p:nvPr/>
            </p:nvSpPr>
            <p:spPr>
              <a:xfrm>
                <a:off x="7913451" y="2762655"/>
                <a:ext cx="3733800" cy="1344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2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r>
                        <a:rPr kumimoji="1" lang="en-US" altLang="zh-TW" sz="32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TW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TW" sz="32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kumimoji="1" lang="en-US" altLang="zh-TW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TW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3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TW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kumimoji="1" lang="en-US" altLang="zh-TW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TW" sz="3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kumimoji="1" lang="en-US" altLang="zh-TW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1" lang="en-US" altLang="zh-TW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zh-TW" altLang="en-US" sz="3200" dirty="0"/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60784FE6-534C-F24F-99C2-97F3AC3BB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451" y="2762655"/>
                <a:ext cx="3733800" cy="1344342"/>
              </a:xfrm>
              <a:prstGeom prst="rect">
                <a:avLst/>
              </a:prstGeom>
              <a:blipFill>
                <a:blip r:embed="rId3"/>
                <a:stretch>
                  <a:fillRect l="-5424" t="-120755" b="-1820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295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="" xmlns:a16="http://schemas.microsoft.com/office/drawing/2014/main" id="{83837E5B-4417-704E-9834-48396BD40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288599"/>
              </p:ext>
            </p:extLst>
          </p:nvPr>
        </p:nvGraphicFramePr>
        <p:xfrm>
          <a:off x="949909" y="994874"/>
          <a:ext cx="10244832" cy="2103432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1707472">
                  <a:extLst>
                    <a:ext uri="{9D8B030D-6E8A-4147-A177-3AD203B41FA5}">
                      <a16:colId xmlns="" xmlns:a16="http://schemas.microsoft.com/office/drawing/2014/main" val="2186813813"/>
                    </a:ext>
                  </a:extLst>
                </a:gridCol>
                <a:gridCol w="1707472">
                  <a:extLst>
                    <a:ext uri="{9D8B030D-6E8A-4147-A177-3AD203B41FA5}">
                      <a16:colId xmlns="" xmlns:a16="http://schemas.microsoft.com/office/drawing/2014/main" val="1708514237"/>
                    </a:ext>
                  </a:extLst>
                </a:gridCol>
                <a:gridCol w="1707472">
                  <a:extLst>
                    <a:ext uri="{9D8B030D-6E8A-4147-A177-3AD203B41FA5}">
                      <a16:colId xmlns="" xmlns:a16="http://schemas.microsoft.com/office/drawing/2014/main" val="2849870904"/>
                    </a:ext>
                  </a:extLst>
                </a:gridCol>
                <a:gridCol w="1707472">
                  <a:extLst>
                    <a:ext uri="{9D8B030D-6E8A-4147-A177-3AD203B41FA5}">
                      <a16:colId xmlns="" xmlns:a16="http://schemas.microsoft.com/office/drawing/2014/main" val="1039601553"/>
                    </a:ext>
                  </a:extLst>
                </a:gridCol>
                <a:gridCol w="1707472">
                  <a:extLst>
                    <a:ext uri="{9D8B030D-6E8A-4147-A177-3AD203B41FA5}">
                      <a16:colId xmlns="" xmlns:a16="http://schemas.microsoft.com/office/drawing/2014/main" val="2681371823"/>
                    </a:ext>
                  </a:extLst>
                </a:gridCol>
                <a:gridCol w="1707472">
                  <a:extLst>
                    <a:ext uri="{9D8B030D-6E8A-4147-A177-3AD203B41FA5}">
                      <a16:colId xmlns="" xmlns:a16="http://schemas.microsoft.com/office/drawing/2014/main" val="2576589711"/>
                    </a:ext>
                  </a:extLst>
                </a:gridCol>
              </a:tblGrid>
              <a:tr h="525858">
                <a:tc>
                  <a:txBody>
                    <a:bodyPr/>
                    <a:lstStyle/>
                    <a:p>
                      <a:r>
                        <a:rPr lang="en-US" altLang="zh-TW" dirty="0"/>
                        <a:t>SSE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K = 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K = 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K = 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K = 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K = 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89600202"/>
                  </a:ext>
                </a:extLst>
              </a:tr>
              <a:tr h="525858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KNN.Mean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492046088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373429193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334394506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277017945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160405219</a:t>
                      </a:r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04605202"/>
                  </a:ext>
                </a:extLst>
              </a:tr>
              <a:tr h="525858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KNN.Median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492046088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373429193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265637655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257449712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259266191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98514136"/>
                  </a:ext>
                </a:extLst>
              </a:tr>
              <a:tr h="525858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KNN.Trimmean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492046088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373429193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334394506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277017945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217761130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49468931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="" xmlns:a16="http://schemas.microsoft.com/office/drawing/2014/main" id="{D1DDE359-0164-8B4C-9E08-19210062889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1383" y="3224654"/>
          <a:ext cx="10244832" cy="2103432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1707472">
                  <a:extLst>
                    <a:ext uri="{9D8B030D-6E8A-4147-A177-3AD203B41FA5}">
                      <a16:colId xmlns="" xmlns:a16="http://schemas.microsoft.com/office/drawing/2014/main" val="2186813813"/>
                    </a:ext>
                  </a:extLst>
                </a:gridCol>
                <a:gridCol w="1707472">
                  <a:extLst>
                    <a:ext uri="{9D8B030D-6E8A-4147-A177-3AD203B41FA5}">
                      <a16:colId xmlns="" xmlns:a16="http://schemas.microsoft.com/office/drawing/2014/main" val="1708514237"/>
                    </a:ext>
                  </a:extLst>
                </a:gridCol>
                <a:gridCol w="1707472">
                  <a:extLst>
                    <a:ext uri="{9D8B030D-6E8A-4147-A177-3AD203B41FA5}">
                      <a16:colId xmlns="" xmlns:a16="http://schemas.microsoft.com/office/drawing/2014/main" val="2849870904"/>
                    </a:ext>
                  </a:extLst>
                </a:gridCol>
                <a:gridCol w="1707472">
                  <a:extLst>
                    <a:ext uri="{9D8B030D-6E8A-4147-A177-3AD203B41FA5}">
                      <a16:colId xmlns="" xmlns:a16="http://schemas.microsoft.com/office/drawing/2014/main" val="1039601553"/>
                    </a:ext>
                  </a:extLst>
                </a:gridCol>
                <a:gridCol w="1707472">
                  <a:extLst>
                    <a:ext uri="{9D8B030D-6E8A-4147-A177-3AD203B41FA5}">
                      <a16:colId xmlns="" xmlns:a16="http://schemas.microsoft.com/office/drawing/2014/main" val="2681371823"/>
                    </a:ext>
                  </a:extLst>
                </a:gridCol>
                <a:gridCol w="1707472">
                  <a:extLst>
                    <a:ext uri="{9D8B030D-6E8A-4147-A177-3AD203B41FA5}">
                      <a16:colId xmlns="" xmlns:a16="http://schemas.microsoft.com/office/drawing/2014/main" val="2576589711"/>
                    </a:ext>
                  </a:extLst>
                </a:gridCol>
              </a:tblGrid>
              <a:tr h="525858">
                <a:tc>
                  <a:txBody>
                    <a:bodyPr/>
                    <a:lstStyle/>
                    <a:p>
                      <a:r>
                        <a:rPr lang="en-US" altLang="zh-TW" sz="1900" dirty="0"/>
                        <a:t>SSE</a:t>
                      </a:r>
                      <a:endParaRPr lang="zh-TW" alt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900" dirty="0"/>
                        <a:t>K = 6</a:t>
                      </a:r>
                      <a:endParaRPr lang="zh-TW" alt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900" dirty="0"/>
                        <a:t>K = 7</a:t>
                      </a:r>
                      <a:endParaRPr lang="zh-TW" alt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900" dirty="0"/>
                        <a:t>K = 8</a:t>
                      </a:r>
                      <a:endParaRPr lang="zh-TW" alt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900" dirty="0"/>
                        <a:t>K = 9</a:t>
                      </a:r>
                      <a:endParaRPr lang="zh-TW" alt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900" dirty="0"/>
                        <a:t>K = 10</a:t>
                      </a:r>
                      <a:endParaRPr lang="zh-TW" altLang="en-US" sz="19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89600202"/>
                  </a:ext>
                </a:extLst>
              </a:tr>
              <a:tr h="525858">
                <a:tc>
                  <a:txBody>
                    <a:bodyPr/>
                    <a:lstStyle/>
                    <a:p>
                      <a:r>
                        <a:rPr lang="en-US" altLang="zh-TW" sz="1900" dirty="0" err="1"/>
                        <a:t>KNN.Mean</a:t>
                      </a:r>
                      <a:endParaRPr lang="zh-TW" alt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900" dirty="0"/>
                        <a:t>172719942</a:t>
                      </a:r>
                      <a:endParaRPr lang="zh-TW" alt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900" dirty="0"/>
                        <a:t>185245075 </a:t>
                      </a:r>
                      <a:endParaRPr lang="zh-TW" alt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900" dirty="0"/>
                        <a:t>189605331</a:t>
                      </a:r>
                      <a:endParaRPr lang="zh-TW" alt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900" dirty="0"/>
                        <a:t>197136518</a:t>
                      </a:r>
                      <a:endParaRPr lang="zh-TW" alt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900" dirty="0"/>
                        <a:t>217799651</a:t>
                      </a:r>
                      <a:endParaRPr lang="zh-TW" altLang="en-US" sz="19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04605202"/>
                  </a:ext>
                </a:extLst>
              </a:tr>
              <a:tr h="525858">
                <a:tc>
                  <a:txBody>
                    <a:bodyPr/>
                    <a:lstStyle/>
                    <a:p>
                      <a:r>
                        <a:rPr lang="en-US" altLang="zh-TW" sz="1900" dirty="0" err="1"/>
                        <a:t>KNN.Median</a:t>
                      </a:r>
                      <a:endParaRPr lang="zh-TW" alt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900" dirty="0"/>
                        <a:t>246303899</a:t>
                      </a:r>
                      <a:endParaRPr lang="zh-TW" alt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900" dirty="0"/>
                        <a:t>250485818 </a:t>
                      </a:r>
                      <a:endParaRPr lang="zh-TW" alt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900" dirty="0"/>
                        <a:t>252480125</a:t>
                      </a:r>
                      <a:endParaRPr lang="zh-TW" alt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900" dirty="0"/>
                        <a:t>248698266</a:t>
                      </a:r>
                      <a:endParaRPr lang="zh-TW" alt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900" dirty="0"/>
                        <a:t>248827966</a:t>
                      </a:r>
                      <a:endParaRPr lang="zh-TW" altLang="en-US" sz="19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98514136"/>
                  </a:ext>
                </a:extLst>
              </a:tr>
              <a:tr h="525858">
                <a:tc>
                  <a:txBody>
                    <a:bodyPr/>
                    <a:lstStyle/>
                    <a:p>
                      <a:r>
                        <a:rPr lang="en-US" altLang="zh-TW" sz="1900" dirty="0" err="1"/>
                        <a:t>KNN.Trimmean</a:t>
                      </a:r>
                      <a:endParaRPr lang="zh-TW" alt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900" dirty="0"/>
                        <a:t>225358420</a:t>
                      </a:r>
                      <a:endParaRPr lang="zh-TW" alt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900" dirty="0"/>
                        <a:t>236814124 </a:t>
                      </a:r>
                      <a:endParaRPr lang="zh-TW" alt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900" dirty="0"/>
                        <a:t>234058962</a:t>
                      </a:r>
                      <a:endParaRPr lang="zh-TW" alt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900" dirty="0"/>
                        <a:t>233648223</a:t>
                      </a:r>
                      <a:endParaRPr lang="zh-TW" alt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900" dirty="0"/>
                        <a:t>256569715</a:t>
                      </a:r>
                      <a:endParaRPr lang="zh-TW" altLang="en-US" sz="19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4946893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="" xmlns:a16="http://schemas.microsoft.com/office/drawing/2014/main" id="{898C79EC-E9F3-A84C-8BB0-EAE2BE24C4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49908" y="5557998"/>
          <a:ext cx="6835808" cy="741680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1708952">
                  <a:extLst>
                    <a:ext uri="{9D8B030D-6E8A-4147-A177-3AD203B41FA5}">
                      <a16:colId xmlns="" xmlns:a16="http://schemas.microsoft.com/office/drawing/2014/main" val="2931526182"/>
                    </a:ext>
                  </a:extLst>
                </a:gridCol>
                <a:gridCol w="1708952">
                  <a:extLst>
                    <a:ext uri="{9D8B030D-6E8A-4147-A177-3AD203B41FA5}">
                      <a16:colId xmlns="" xmlns:a16="http://schemas.microsoft.com/office/drawing/2014/main" val="2586477264"/>
                    </a:ext>
                  </a:extLst>
                </a:gridCol>
                <a:gridCol w="1708952">
                  <a:extLst>
                    <a:ext uri="{9D8B030D-6E8A-4147-A177-3AD203B41FA5}">
                      <a16:colId xmlns="" xmlns:a16="http://schemas.microsoft.com/office/drawing/2014/main" val="4294416320"/>
                    </a:ext>
                  </a:extLst>
                </a:gridCol>
                <a:gridCol w="1708952">
                  <a:extLst>
                    <a:ext uri="{9D8B030D-6E8A-4147-A177-3AD203B41FA5}">
                      <a16:colId xmlns="" xmlns:a16="http://schemas.microsoft.com/office/drawing/2014/main" val="41571554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SSE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mean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pmm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norm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99694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mice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210895406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642006914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429817930 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34084022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="" xmlns:a16="http://schemas.microsoft.com/office/drawing/2014/main" id="{62B1F33B-E95C-1543-A9DB-E2EF3B01151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158577" y="5557998"/>
          <a:ext cx="3036163" cy="74168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40958">
                  <a:extLst>
                    <a:ext uri="{9D8B030D-6E8A-4147-A177-3AD203B41FA5}">
                      <a16:colId xmlns="" xmlns:a16="http://schemas.microsoft.com/office/drawing/2014/main" val="2388860295"/>
                    </a:ext>
                  </a:extLst>
                </a:gridCol>
                <a:gridCol w="1295205">
                  <a:extLst>
                    <a:ext uri="{9D8B030D-6E8A-4147-A177-3AD203B41FA5}">
                      <a16:colId xmlns="" xmlns:a16="http://schemas.microsoft.com/office/drawing/2014/main" val="37562968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Minimum  SSE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K=5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01412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/>
                        <a:t>KNN.Mean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160405219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61010086"/>
                  </a:ext>
                </a:extLst>
              </a:tr>
            </a:tbl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="" xmlns:a16="http://schemas.microsoft.com/office/drawing/2014/main" id="{A601B31F-B4FC-6245-BF4D-DD1831AD728B}"/>
              </a:ext>
            </a:extLst>
          </p:cNvPr>
          <p:cNvSpPr txBox="1"/>
          <p:nvPr/>
        </p:nvSpPr>
        <p:spPr>
          <a:xfrm>
            <a:off x="461639" y="159798"/>
            <a:ext cx="5317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>
                <a:solidFill>
                  <a:srgbClr val="607D8B"/>
                </a:solidFill>
              </a:rPr>
              <a:t>Sum of Squared Errors (SSE)</a:t>
            </a:r>
            <a:endParaRPr kumimoji="1" lang="zh-TW" altLang="en-US" sz="2800" b="1" dirty="0">
              <a:solidFill>
                <a:srgbClr val="607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21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1746504" y="3013501"/>
            <a:ext cx="828446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800" b="1" dirty="0" smtClean="0">
                <a:solidFill>
                  <a:srgbClr val="607D8B"/>
                </a:solidFill>
                <a:ea typeface="微軟正黑體" panose="020B0604030504040204" pitchFamily="34" charset="-120"/>
              </a:rPr>
              <a:t>Dimension Reduction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506724" y="3685032"/>
            <a:ext cx="4764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rgbClr val="2196F3"/>
                </a:solidFill>
                <a:ea typeface="微軟正黑體" panose="020B0604030504040204" pitchFamily="34" charset="-120"/>
              </a:rPr>
              <a:t>Data Set : n&gt;&gt;p</a:t>
            </a:r>
            <a:r>
              <a:rPr lang="en-US" altLang="zh-TW" sz="3600" b="1" dirty="0">
                <a:solidFill>
                  <a:srgbClr val="2196F3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TW" sz="3600" b="1" dirty="0" smtClean="0">
                <a:solidFill>
                  <a:srgbClr val="2196F3"/>
                </a:solidFill>
                <a:ea typeface="微軟正黑體" panose="020B0604030504040204" pitchFamily="34" charset="-120"/>
              </a:rPr>
              <a:t>(527x38)</a:t>
            </a:r>
          </a:p>
        </p:txBody>
      </p:sp>
    </p:spTree>
    <p:extLst>
      <p:ext uri="{BB962C8B-B14F-4D97-AF65-F5344CB8AC3E}">
        <p14:creationId xmlns:p14="http://schemas.microsoft.com/office/powerpoint/2010/main" val="172281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直線接點 58"/>
          <p:cNvCxnSpPr/>
          <p:nvPr/>
        </p:nvCxnSpPr>
        <p:spPr>
          <a:xfrm>
            <a:off x="2593637" y="4140865"/>
            <a:ext cx="0" cy="121196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5" name="直線接點 54"/>
          <p:cNvCxnSpPr/>
          <p:nvPr/>
        </p:nvCxnSpPr>
        <p:spPr>
          <a:xfrm>
            <a:off x="9397075" y="4110895"/>
            <a:ext cx="0" cy="121196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9" name="直線接點 48"/>
          <p:cNvCxnSpPr>
            <a:stCxn id="22" idx="2"/>
          </p:cNvCxnSpPr>
          <p:nvPr/>
        </p:nvCxnSpPr>
        <p:spPr>
          <a:xfrm flipV="1">
            <a:off x="1486306" y="3327062"/>
            <a:ext cx="8984548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文字方塊 3"/>
          <p:cNvSpPr txBox="1"/>
          <p:nvPr/>
        </p:nvSpPr>
        <p:spPr>
          <a:xfrm>
            <a:off x="832104" y="466564"/>
            <a:ext cx="223215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3200" b="1" dirty="0" smtClean="0">
                <a:solidFill>
                  <a:srgbClr val="607D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</a:t>
            </a:r>
            <a:endParaRPr lang="en-US" altLang="zh-TW" sz="3200" b="1" dirty="0" smtClean="0">
              <a:solidFill>
                <a:srgbClr val="607D8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Oval 21"/>
          <p:cNvSpPr/>
          <p:nvPr/>
        </p:nvSpPr>
        <p:spPr>
          <a:xfrm>
            <a:off x="8244182" y="2369111"/>
            <a:ext cx="2226672" cy="20756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rgbClr val="5B9BD5"/>
              </a:solidFill>
            </a:endParaRPr>
          </a:p>
        </p:txBody>
      </p:sp>
      <p:grpSp>
        <p:nvGrpSpPr>
          <p:cNvPr id="42" name="群組 41"/>
          <p:cNvGrpSpPr/>
          <p:nvPr/>
        </p:nvGrpSpPr>
        <p:grpSpPr>
          <a:xfrm>
            <a:off x="8310324" y="2171881"/>
            <a:ext cx="2120487" cy="2290125"/>
            <a:chOff x="2419781" y="3324136"/>
            <a:chExt cx="2120487" cy="2290125"/>
          </a:xfrm>
        </p:grpSpPr>
        <p:pic>
          <p:nvPicPr>
            <p:cNvPr id="21" name="Picture 4" descr="ãwater treatment iconãçåçæå°çµæ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9781" y="3324136"/>
              <a:ext cx="2120487" cy="229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文字方塊 23"/>
            <p:cNvSpPr txBox="1"/>
            <p:nvPr/>
          </p:nvSpPr>
          <p:spPr>
            <a:xfrm>
              <a:off x="2917853" y="4969743"/>
              <a:ext cx="13075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汙水處</a:t>
              </a:r>
              <a:r>
                <a:rPr lang="zh-TW" altLang="en-US" sz="2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理</a:t>
              </a:r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1486306" y="2289219"/>
            <a:ext cx="2226672" cy="2075687"/>
            <a:chOff x="4572918" y="1322056"/>
            <a:chExt cx="2226672" cy="2075687"/>
          </a:xfrm>
        </p:grpSpPr>
        <p:sp>
          <p:nvSpPr>
            <p:cNvPr id="22" name="Oval 21"/>
            <p:cNvSpPr/>
            <p:nvPr/>
          </p:nvSpPr>
          <p:spPr>
            <a:xfrm>
              <a:off x="4572918" y="1322056"/>
              <a:ext cx="2226672" cy="207568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rgbClr val="5B9BD5"/>
                </a:solidFill>
              </a:endParaRP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4865541" y="2773592"/>
              <a:ext cx="18052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人口急遽上升</a:t>
              </a:r>
              <a:endPara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35" name="圖片 3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0432" y="1401948"/>
              <a:ext cx="1371644" cy="1371644"/>
            </a:xfrm>
            <a:prstGeom prst="rect">
              <a:avLst/>
            </a:prstGeom>
          </p:spPr>
        </p:pic>
      </p:grpSp>
      <p:grpSp>
        <p:nvGrpSpPr>
          <p:cNvPr id="40" name="群組 39"/>
          <p:cNvGrpSpPr/>
          <p:nvPr/>
        </p:nvGrpSpPr>
        <p:grpSpPr>
          <a:xfrm>
            <a:off x="4865244" y="2289218"/>
            <a:ext cx="2226672" cy="2075687"/>
            <a:chOff x="7192648" y="3443269"/>
            <a:chExt cx="2226672" cy="2075687"/>
          </a:xfrm>
        </p:grpSpPr>
        <p:sp>
          <p:nvSpPr>
            <p:cNvPr id="23" name="Oval 21"/>
            <p:cNvSpPr/>
            <p:nvPr/>
          </p:nvSpPr>
          <p:spPr>
            <a:xfrm>
              <a:off x="7192648" y="3443269"/>
              <a:ext cx="2226672" cy="207568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rgbClr val="5B9BD5"/>
                </a:solidFill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7692244" y="4864836"/>
              <a:ext cx="13075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汙水</a:t>
              </a:r>
              <a:r>
                <a:rPr lang="zh-TW" altLang="en-US" sz="2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</a:t>
              </a:r>
            </a:p>
          </p:txBody>
        </p:sp>
        <p:pic>
          <p:nvPicPr>
            <p:cNvPr id="36" name="圖片 35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1272" y="3721512"/>
              <a:ext cx="1289424" cy="1289424"/>
            </a:xfrm>
            <a:prstGeom prst="rect">
              <a:avLst/>
            </a:prstGeom>
          </p:spPr>
        </p:pic>
      </p:grpSp>
      <p:cxnSp>
        <p:nvCxnSpPr>
          <p:cNvPr id="54" name="直線接點 53"/>
          <p:cNvCxnSpPr/>
          <p:nvPr/>
        </p:nvCxnSpPr>
        <p:spPr>
          <a:xfrm flipV="1">
            <a:off x="2593637" y="5322855"/>
            <a:ext cx="6803438" cy="2997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2" name="文字方塊 61"/>
          <p:cNvSpPr txBox="1"/>
          <p:nvPr/>
        </p:nvSpPr>
        <p:spPr>
          <a:xfrm>
            <a:off x="4015911" y="3016384"/>
            <a:ext cx="978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solidFill>
                  <a:srgbClr val="B9B9B9"/>
                </a:solidFill>
              </a:rPr>
              <a:t>&gt;</a:t>
            </a:r>
            <a:endParaRPr lang="zh-TW" altLang="en-US" sz="3200" dirty="0">
              <a:solidFill>
                <a:srgbClr val="B9B9B9"/>
              </a:solidFill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7452045" y="3016383"/>
            <a:ext cx="978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solidFill>
                  <a:srgbClr val="B9B9B9"/>
                </a:solidFill>
              </a:rPr>
              <a:t>&gt;</a:t>
            </a:r>
            <a:endParaRPr lang="zh-TW" altLang="en-US" sz="3200" dirty="0">
              <a:solidFill>
                <a:srgbClr val="B9B9B9"/>
              </a:solidFill>
            </a:endParaRPr>
          </a:p>
        </p:txBody>
      </p:sp>
      <p:sp>
        <p:nvSpPr>
          <p:cNvPr id="64" name="文字方塊 63"/>
          <p:cNvSpPr txBox="1"/>
          <p:nvPr/>
        </p:nvSpPr>
        <p:spPr>
          <a:xfrm rot="16200000">
            <a:off x="2082685" y="4341208"/>
            <a:ext cx="978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solidFill>
                  <a:srgbClr val="B9B9B9"/>
                </a:solidFill>
              </a:rPr>
              <a:t>&gt;</a:t>
            </a:r>
            <a:endParaRPr lang="zh-TW" altLang="en-US" sz="3200" dirty="0">
              <a:solidFill>
                <a:srgbClr val="B9B9B9"/>
              </a:solidFill>
            </a:endParaRPr>
          </a:p>
        </p:txBody>
      </p:sp>
      <p:sp>
        <p:nvSpPr>
          <p:cNvPr id="65" name="文字方塊 64"/>
          <p:cNvSpPr txBox="1"/>
          <p:nvPr/>
        </p:nvSpPr>
        <p:spPr>
          <a:xfrm rot="10800000">
            <a:off x="5152268" y="5069581"/>
            <a:ext cx="978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solidFill>
                  <a:srgbClr val="B9B9B9"/>
                </a:solidFill>
              </a:rPr>
              <a:t>&gt;</a:t>
            </a:r>
            <a:endParaRPr lang="zh-TW" altLang="en-US" sz="3200" dirty="0">
              <a:solidFill>
                <a:srgbClr val="B9B9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92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10977E3A-C25E-AE4C-8250-9C0E45D967F4}"/>
              </a:ext>
            </a:extLst>
          </p:cNvPr>
          <p:cNvSpPr txBox="1"/>
          <p:nvPr/>
        </p:nvSpPr>
        <p:spPr>
          <a:xfrm>
            <a:off x="447472" y="141723"/>
            <a:ext cx="4752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>
                <a:solidFill>
                  <a:srgbClr val="607D8B"/>
                </a:solidFill>
              </a:rPr>
              <a:t>Principal Components Analysis</a:t>
            </a:r>
            <a:endParaRPr kumimoji="1" lang="zh-TW" altLang="en-US" sz="2800" b="1" dirty="0">
              <a:solidFill>
                <a:srgbClr val="607D8B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1" y="765526"/>
            <a:ext cx="11027665" cy="574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6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10977E3A-C25E-AE4C-8250-9C0E45D967F4}"/>
              </a:ext>
            </a:extLst>
          </p:cNvPr>
          <p:cNvSpPr txBox="1"/>
          <p:nvPr/>
        </p:nvSpPr>
        <p:spPr>
          <a:xfrm>
            <a:off x="447472" y="141723"/>
            <a:ext cx="4752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>
                <a:solidFill>
                  <a:srgbClr val="607D8B"/>
                </a:solidFill>
              </a:rPr>
              <a:t>Principal Components Analysis</a:t>
            </a:r>
            <a:endParaRPr kumimoji="1" lang="zh-TW" altLang="en-US" sz="2800" b="1" dirty="0">
              <a:solidFill>
                <a:srgbClr val="607D8B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5" y="1561378"/>
            <a:ext cx="5824673" cy="436393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659" y="1560861"/>
            <a:ext cx="6018925" cy="436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40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10977E3A-C25E-AE4C-8250-9C0E45D967F4}"/>
              </a:ext>
            </a:extLst>
          </p:cNvPr>
          <p:cNvSpPr txBox="1"/>
          <p:nvPr/>
        </p:nvSpPr>
        <p:spPr>
          <a:xfrm>
            <a:off x="447472" y="141723"/>
            <a:ext cx="4752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>
                <a:solidFill>
                  <a:srgbClr val="607D8B"/>
                </a:solidFill>
              </a:rPr>
              <a:t>Principal Components Analysis</a:t>
            </a:r>
            <a:endParaRPr kumimoji="1" lang="zh-TW" altLang="en-US" sz="2800" b="1" dirty="0">
              <a:solidFill>
                <a:srgbClr val="607D8B"/>
              </a:solidFill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1" t="-180" r="304" b="13356"/>
          <a:stretch/>
        </p:blipFill>
        <p:spPr>
          <a:xfrm>
            <a:off x="1527884" y="1302616"/>
            <a:ext cx="8610050" cy="484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1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xmlns="" id="{10977E3A-C25E-AE4C-8250-9C0E45D967F4}"/>
              </a:ext>
            </a:extLst>
          </p:cNvPr>
          <p:cNvSpPr txBox="1"/>
          <p:nvPr/>
        </p:nvSpPr>
        <p:spPr>
          <a:xfrm>
            <a:off x="447472" y="141723"/>
            <a:ext cx="4752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>
                <a:solidFill>
                  <a:srgbClr val="607D8B"/>
                </a:solidFill>
              </a:rPr>
              <a:t>Principal Components Analysis</a:t>
            </a:r>
            <a:endParaRPr kumimoji="1" lang="zh-TW" altLang="en-US" sz="2800" b="1" dirty="0">
              <a:solidFill>
                <a:srgbClr val="607D8B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2" t="3333" r="72" b="11818"/>
          <a:stretch/>
        </p:blipFill>
        <p:spPr>
          <a:xfrm>
            <a:off x="2435468" y="1204546"/>
            <a:ext cx="8109385" cy="440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35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xmlns="" id="{10977E3A-C25E-AE4C-8250-9C0E45D967F4}"/>
              </a:ext>
            </a:extLst>
          </p:cNvPr>
          <p:cNvSpPr txBox="1"/>
          <p:nvPr/>
        </p:nvSpPr>
        <p:spPr>
          <a:xfrm>
            <a:off x="447472" y="141723"/>
            <a:ext cx="4752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>
                <a:solidFill>
                  <a:srgbClr val="607D8B"/>
                </a:solidFill>
              </a:rPr>
              <a:t>Principal Components Analysis</a:t>
            </a:r>
            <a:endParaRPr kumimoji="1" lang="zh-TW" altLang="en-US" sz="2800" b="1" dirty="0">
              <a:solidFill>
                <a:srgbClr val="607D8B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11" t="3333"/>
          <a:stretch/>
        </p:blipFill>
        <p:spPr>
          <a:xfrm>
            <a:off x="276871" y="664943"/>
            <a:ext cx="7655169" cy="480813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0" t="2484" b="7939"/>
          <a:stretch/>
        </p:blipFill>
        <p:spPr>
          <a:xfrm>
            <a:off x="276871" y="745626"/>
            <a:ext cx="7019033" cy="402359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7" t="3141" b="4039"/>
          <a:stretch/>
        </p:blipFill>
        <p:spPr>
          <a:xfrm>
            <a:off x="4692334" y="664943"/>
            <a:ext cx="7499666" cy="461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54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99" r="531" b="24245"/>
          <a:stretch/>
        </p:blipFill>
        <p:spPr>
          <a:xfrm>
            <a:off x="2038879" y="1178169"/>
            <a:ext cx="7426182" cy="385927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xmlns="" id="{10977E3A-C25E-AE4C-8250-9C0E45D967F4}"/>
              </a:ext>
            </a:extLst>
          </p:cNvPr>
          <p:cNvSpPr txBox="1"/>
          <p:nvPr/>
        </p:nvSpPr>
        <p:spPr>
          <a:xfrm>
            <a:off x="447472" y="141723"/>
            <a:ext cx="4752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>
                <a:solidFill>
                  <a:srgbClr val="607D8B"/>
                </a:solidFill>
              </a:rPr>
              <a:t>Principal Components Analysis</a:t>
            </a:r>
            <a:endParaRPr kumimoji="1" lang="zh-TW" altLang="en-US" sz="2800" b="1" dirty="0">
              <a:solidFill>
                <a:srgbClr val="607D8B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85" t="1665" b="11789"/>
          <a:stretch/>
        </p:blipFill>
        <p:spPr>
          <a:xfrm>
            <a:off x="1907929" y="1099039"/>
            <a:ext cx="8182708" cy="465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4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44299556-2BC5-124D-A677-B508A19CA742}"/>
              </a:ext>
            </a:extLst>
          </p:cNvPr>
          <p:cNvSpPr txBox="1"/>
          <p:nvPr/>
        </p:nvSpPr>
        <p:spPr>
          <a:xfrm>
            <a:off x="374320" y="156031"/>
            <a:ext cx="1277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 err="1">
                <a:solidFill>
                  <a:srgbClr val="607D8B"/>
                </a:solidFill>
              </a:rPr>
              <a:t>Isomap</a:t>
            </a:r>
            <a:endParaRPr kumimoji="1" lang="zh-TW" altLang="en-US" sz="2800" b="1" dirty="0">
              <a:solidFill>
                <a:srgbClr val="607D8B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77" y="679251"/>
            <a:ext cx="10069251" cy="596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53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694053"/>
              </p:ext>
            </p:extLst>
          </p:nvPr>
        </p:nvGraphicFramePr>
        <p:xfrm>
          <a:off x="2510959" y="697523"/>
          <a:ext cx="8224097" cy="2813776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314893">
                  <a:extLst>
                    <a:ext uri="{9D8B030D-6E8A-4147-A177-3AD203B41FA5}">
                      <a16:colId xmlns:a16="http://schemas.microsoft.com/office/drawing/2014/main" xmlns="" val="2367435667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xmlns="" val="750065078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xmlns="" val="3419907413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xmlns="" val="3600521573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xmlns="" val="2357290414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xmlns="" val="390115769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xmlns="" val="3589167431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u="none" strike="noStrike" dirty="0" smtClean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Dim</a:t>
                      </a:r>
                      <a:endParaRPr lang="en-US" altLang="zh-TW" sz="20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K= 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K= 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K= 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K= 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K= 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K= 10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0.0940 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0.01068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0.1143</a:t>
                      </a:r>
                      <a:endParaRPr lang="zh-TW" altLang="en-US" sz="1600" kern="12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0.1173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0.1226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0.1284</a:t>
                      </a:r>
                      <a:endParaRPr lang="zh-TW" altLang="en-US" sz="1600" kern="12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</a:tr>
              <a:tr h="4019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0.1559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0.1717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0.1767</a:t>
                      </a:r>
                      <a:endParaRPr lang="zh-TW" altLang="en-US" sz="1600" kern="12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0.1941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0.2037</a:t>
                      </a:r>
                      <a:endParaRPr lang="zh-TW" altLang="en-US" sz="1600" kern="12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0.2424 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0.2703 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0.2751</a:t>
                      </a:r>
                      <a:endParaRPr lang="zh-TW" altLang="en-US" sz="1600" kern="12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0.2898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0.2991 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0.3145</a:t>
                      </a:r>
                      <a:endParaRPr lang="zh-TW" altLang="en-US" sz="1600" kern="12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89202403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0.3392 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0.3592 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0.3702</a:t>
                      </a:r>
                      <a:endParaRPr lang="zh-TW" altLang="en-US" sz="1600" kern="12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0.3806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0.3927 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0.4031</a:t>
                      </a:r>
                      <a:endParaRPr lang="zh-TW" altLang="en-US" sz="1600" kern="12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16870933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0.4181 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0.4348 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0.4480</a:t>
                      </a:r>
                      <a:endParaRPr lang="zh-TW" altLang="en-US" sz="1600" kern="12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0.4617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0.4724 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0.4773</a:t>
                      </a:r>
                      <a:endParaRPr lang="zh-TW" altLang="en-US" sz="1600" kern="12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08876802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0.5081 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0.5300 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0.5405</a:t>
                      </a:r>
                      <a:endParaRPr lang="zh-TW" altLang="en-US" sz="1600" kern="12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0.5485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0.5544 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0.5604</a:t>
                      </a:r>
                      <a:endParaRPr lang="zh-TW" altLang="en-US" sz="1600" kern="12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95867849"/>
                  </a:ext>
                </a:extLst>
              </a:tr>
            </a:tbl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2C58F5D9-13D8-7649-BABC-344051E35CC2}"/>
              </a:ext>
            </a:extLst>
          </p:cNvPr>
          <p:cNvSpPr txBox="1"/>
          <p:nvPr/>
        </p:nvSpPr>
        <p:spPr>
          <a:xfrm>
            <a:off x="843110" y="160523"/>
            <a:ext cx="2348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b="1" dirty="0" smtClean="0">
                <a:solidFill>
                  <a:srgbClr val="607D8B"/>
                </a:solidFill>
              </a:rPr>
              <a:t>LCMC</a:t>
            </a:r>
            <a:endParaRPr kumimoji="1" lang="zh-TW" altLang="en-US" sz="3200" b="1" dirty="0">
              <a:solidFill>
                <a:srgbClr val="607D8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773795"/>
              </p:ext>
            </p:extLst>
          </p:nvPr>
        </p:nvGraphicFramePr>
        <p:xfrm>
          <a:off x="2510960" y="3774092"/>
          <a:ext cx="8224096" cy="2813776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314892">
                  <a:extLst>
                    <a:ext uri="{9D8B030D-6E8A-4147-A177-3AD203B41FA5}">
                      <a16:colId xmlns:a16="http://schemas.microsoft.com/office/drawing/2014/main" xmlns="" val="2367435667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xmlns="" val="750065078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xmlns="" val="3419907413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xmlns="" val="3600521573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xmlns="" val="2357290414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xmlns="" val="390115769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xmlns="" val="3589167431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Dim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K = 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K = 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K = 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K = 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K = 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K = 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0.1157 </a:t>
                      </a:r>
                      <a:endParaRPr lang="zh-TW" altLang="en-US" sz="1600" b="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0.1211</a:t>
                      </a:r>
                      <a:endParaRPr lang="zh-TW" altLang="en-US" sz="1600" b="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0.1325</a:t>
                      </a:r>
                      <a:endParaRPr lang="zh-TW" altLang="en-US" sz="1600" b="0" kern="12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0.1399</a:t>
                      </a:r>
                      <a:endParaRPr lang="zh-TW" altLang="en-US" sz="1600" b="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0.1454</a:t>
                      </a:r>
                      <a:endParaRPr lang="zh-TW" altLang="en-US" sz="1600" b="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0.1494</a:t>
                      </a:r>
                      <a:endParaRPr lang="zh-TW" altLang="en-US" sz="1600" b="0" kern="12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</a:tr>
              <a:tr h="4019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0.1157 </a:t>
                      </a:r>
                      <a:endParaRPr lang="zh-TW" altLang="en-US" sz="1600" b="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0.1211</a:t>
                      </a:r>
                      <a:endParaRPr lang="zh-TW" altLang="en-US" sz="1600" b="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0.1325</a:t>
                      </a:r>
                      <a:endParaRPr lang="zh-TW" altLang="en-US" sz="1600" b="0" kern="12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0.1399</a:t>
                      </a:r>
                      <a:endParaRPr lang="zh-TW" altLang="en-US" sz="1600" b="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0.1454</a:t>
                      </a:r>
                      <a:endParaRPr lang="zh-TW" altLang="en-US" sz="1600" b="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0.1494</a:t>
                      </a:r>
                      <a:endParaRPr lang="zh-TW" altLang="en-US" sz="1600" b="0" kern="12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0.1157 </a:t>
                      </a:r>
                      <a:endParaRPr lang="zh-TW" altLang="en-US" sz="1600" b="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0.1211</a:t>
                      </a:r>
                      <a:endParaRPr lang="zh-TW" altLang="en-US" sz="1600" b="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0.1325</a:t>
                      </a:r>
                      <a:endParaRPr lang="zh-TW" altLang="en-US" sz="1600" b="0" kern="12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0.1399</a:t>
                      </a:r>
                      <a:endParaRPr lang="zh-TW" altLang="en-US" sz="1600" b="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0.1454</a:t>
                      </a:r>
                      <a:endParaRPr lang="zh-TW" altLang="en-US" sz="1600" b="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0.1494</a:t>
                      </a:r>
                      <a:endParaRPr lang="zh-TW" altLang="en-US" sz="1600" b="0" kern="12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89202403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0.1157 </a:t>
                      </a:r>
                      <a:endParaRPr lang="zh-TW" altLang="en-US" sz="1600" b="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0.1211</a:t>
                      </a:r>
                      <a:endParaRPr lang="zh-TW" altLang="en-US" sz="1600" b="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0.1325</a:t>
                      </a:r>
                      <a:endParaRPr lang="zh-TW" altLang="en-US" sz="1600" b="0" kern="12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0.1399</a:t>
                      </a:r>
                      <a:endParaRPr lang="zh-TW" altLang="en-US" sz="1600" b="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0.1454</a:t>
                      </a:r>
                      <a:endParaRPr lang="zh-TW" altLang="en-US" sz="1600" b="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0.1494</a:t>
                      </a:r>
                      <a:endParaRPr lang="zh-TW" altLang="en-US" sz="1600" b="0" kern="12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16870933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0.1157 </a:t>
                      </a:r>
                      <a:endParaRPr lang="zh-TW" altLang="en-US" sz="1600" b="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0.1211</a:t>
                      </a:r>
                      <a:endParaRPr lang="zh-TW" altLang="en-US" sz="1600" b="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0.1325</a:t>
                      </a:r>
                      <a:endParaRPr lang="zh-TW" altLang="en-US" sz="1600" b="0" kern="12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0.1399</a:t>
                      </a:r>
                      <a:endParaRPr lang="zh-TW" altLang="en-US" sz="1600" b="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0.1454</a:t>
                      </a:r>
                      <a:endParaRPr lang="zh-TW" altLang="en-US" sz="1600" b="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0.1494</a:t>
                      </a:r>
                      <a:endParaRPr lang="zh-TW" altLang="en-US" sz="1600" b="0" kern="12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08876802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0.1157 </a:t>
                      </a:r>
                      <a:endParaRPr lang="zh-TW" altLang="en-US" sz="1600" b="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0.1211</a:t>
                      </a:r>
                      <a:endParaRPr lang="zh-TW" altLang="en-US" sz="1600" b="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0.1325</a:t>
                      </a:r>
                      <a:endParaRPr lang="zh-TW" altLang="en-US" sz="1600" b="0" kern="12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0.1399</a:t>
                      </a:r>
                      <a:endParaRPr lang="zh-TW" altLang="en-US" sz="1600" b="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0.1454</a:t>
                      </a:r>
                      <a:endParaRPr lang="zh-TW" altLang="en-US" sz="1600" b="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0.1494</a:t>
                      </a:r>
                      <a:endParaRPr lang="zh-TW" altLang="en-US" sz="1600" b="0" kern="12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95867849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2C58F5D9-13D8-7649-BABC-344051E35CC2}"/>
              </a:ext>
            </a:extLst>
          </p:cNvPr>
          <p:cNvSpPr txBox="1"/>
          <p:nvPr/>
        </p:nvSpPr>
        <p:spPr>
          <a:xfrm>
            <a:off x="1144862" y="1998085"/>
            <a:ext cx="2348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 smtClean="0">
                <a:solidFill>
                  <a:srgbClr val="0070C0"/>
                </a:solidFill>
              </a:rPr>
              <a:t>PCA</a:t>
            </a:r>
            <a:endParaRPr kumimoji="1" lang="zh-TW" altLang="en-US" sz="28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xmlns="" id="{2C58F5D9-13D8-7649-BABC-344051E35CC2}"/>
              </a:ext>
            </a:extLst>
          </p:cNvPr>
          <p:cNvSpPr txBox="1"/>
          <p:nvPr/>
        </p:nvSpPr>
        <p:spPr>
          <a:xfrm>
            <a:off x="843110" y="5014912"/>
            <a:ext cx="2348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 smtClean="0">
                <a:solidFill>
                  <a:schemeClr val="accent2">
                    <a:lumMod val="75000"/>
                  </a:schemeClr>
                </a:solidFill>
              </a:rPr>
              <a:t>ISOMAP</a:t>
            </a:r>
            <a:endParaRPr kumimoji="1" lang="zh-TW" altLang="en-US" sz="2800" b="1" dirty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54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1746504" y="3013501"/>
            <a:ext cx="828446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800" b="1" dirty="0" smtClean="0">
                <a:solidFill>
                  <a:srgbClr val="607D8B"/>
                </a:solidFill>
                <a:ea typeface="微軟正黑體" panose="020B0604030504040204" pitchFamily="34" charset="-120"/>
              </a:rPr>
              <a:t>Clustering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506724" y="3685032"/>
            <a:ext cx="4764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rgbClr val="2196F3"/>
                </a:solidFill>
                <a:ea typeface="微軟正黑體" panose="020B0604030504040204" pitchFamily="34" charset="-120"/>
              </a:rPr>
              <a:t>Data Set : n&gt;&gt;p</a:t>
            </a:r>
            <a:r>
              <a:rPr lang="en-US" altLang="zh-TW" sz="3600" b="1" dirty="0">
                <a:solidFill>
                  <a:srgbClr val="2196F3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TW" sz="3600" b="1" dirty="0" smtClean="0">
                <a:solidFill>
                  <a:srgbClr val="2196F3"/>
                </a:solidFill>
                <a:ea typeface="微軟正黑體" panose="020B0604030504040204" pitchFamily="34" charset="-120"/>
              </a:rPr>
              <a:t>(527x38)</a:t>
            </a:r>
          </a:p>
        </p:txBody>
      </p:sp>
    </p:spTree>
    <p:extLst>
      <p:ext uri="{BB962C8B-B14F-4D97-AF65-F5344CB8AC3E}">
        <p14:creationId xmlns:p14="http://schemas.microsoft.com/office/powerpoint/2010/main" val="141998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867779"/>
              </p:ext>
            </p:extLst>
          </p:nvPr>
        </p:nvGraphicFramePr>
        <p:xfrm>
          <a:off x="334699" y="1740876"/>
          <a:ext cx="3606381" cy="160787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549898">
                  <a:extLst>
                    <a:ext uri="{9D8B030D-6E8A-4147-A177-3AD203B41FA5}">
                      <a16:colId xmlns:a16="http://schemas.microsoft.com/office/drawing/2014/main" xmlns="" val="2367435667"/>
                    </a:ext>
                  </a:extLst>
                </a:gridCol>
                <a:gridCol w="993386">
                  <a:extLst>
                    <a:ext uri="{9D8B030D-6E8A-4147-A177-3AD203B41FA5}">
                      <a16:colId xmlns:a16="http://schemas.microsoft.com/office/drawing/2014/main" xmlns="" val="750065078"/>
                    </a:ext>
                  </a:extLst>
                </a:gridCol>
                <a:gridCol w="1063097">
                  <a:extLst>
                    <a:ext uri="{9D8B030D-6E8A-4147-A177-3AD203B41FA5}">
                      <a16:colId xmlns:a16="http://schemas.microsoft.com/office/drawing/2014/main" xmlns="" val="3419907413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Internal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 smtClean="0"/>
                        <a:t>Score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Clusters</a:t>
                      </a:r>
                      <a:endParaRPr lang="zh-TW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Connectivity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4.357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2</a:t>
                      </a:r>
                      <a:endParaRPr lang="zh-TW" altLang="en-US" sz="2000" dirty="0"/>
                    </a:p>
                  </a:txBody>
                  <a:tcPr/>
                </a:tc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Dunn 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0.675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2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Silhouette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0.745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2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89202403"/>
                  </a:ext>
                </a:extLst>
              </a:tr>
            </a:tbl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2C58F5D9-13D8-7649-BABC-344051E35CC2}"/>
              </a:ext>
            </a:extLst>
          </p:cNvPr>
          <p:cNvSpPr txBox="1"/>
          <p:nvPr/>
        </p:nvSpPr>
        <p:spPr>
          <a:xfrm>
            <a:off x="652920" y="933360"/>
            <a:ext cx="2969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 smtClean="0">
                <a:solidFill>
                  <a:srgbClr val="607D8B"/>
                </a:solidFill>
              </a:rPr>
              <a:t>Complete Linkage</a:t>
            </a:r>
            <a:endParaRPr kumimoji="1" lang="zh-TW" altLang="en-US" sz="2800" b="1" dirty="0">
              <a:solidFill>
                <a:srgbClr val="607D8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685610"/>
              </p:ext>
            </p:extLst>
          </p:nvPr>
        </p:nvGraphicFramePr>
        <p:xfrm>
          <a:off x="334699" y="3856724"/>
          <a:ext cx="3606380" cy="200984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310684">
                  <a:extLst>
                    <a:ext uri="{9D8B030D-6E8A-4147-A177-3AD203B41FA5}">
                      <a16:colId xmlns:a16="http://schemas.microsoft.com/office/drawing/2014/main" xmlns="" val="2367435667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xmlns="" val="750065078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xmlns="" val="3419907413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Stability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Score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Clusters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APN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0.0001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6.810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0.002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89202403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0.868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16870933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745643"/>
              </p:ext>
            </p:extLst>
          </p:nvPr>
        </p:nvGraphicFramePr>
        <p:xfrm>
          <a:off x="4361098" y="1740876"/>
          <a:ext cx="3606381" cy="160787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549898">
                  <a:extLst>
                    <a:ext uri="{9D8B030D-6E8A-4147-A177-3AD203B41FA5}">
                      <a16:colId xmlns:a16="http://schemas.microsoft.com/office/drawing/2014/main" xmlns="" val="2367435667"/>
                    </a:ext>
                  </a:extLst>
                </a:gridCol>
                <a:gridCol w="993386">
                  <a:extLst>
                    <a:ext uri="{9D8B030D-6E8A-4147-A177-3AD203B41FA5}">
                      <a16:colId xmlns:a16="http://schemas.microsoft.com/office/drawing/2014/main" xmlns="" val="750065078"/>
                    </a:ext>
                  </a:extLst>
                </a:gridCol>
                <a:gridCol w="1063097">
                  <a:extLst>
                    <a:ext uri="{9D8B030D-6E8A-4147-A177-3AD203B41FA5}">
                      <a16:colId xmlns:a16="http://schemas.microsoft.com/office/drawing/2014/main" xmlns="" val="3419907413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Internal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 smtClean="0"/>
                        <a:t>Score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Clusters</a:t>
                      </a:r>
                      <a:endParaRPr lang="zh-TW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Connectivity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3.429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Dunn 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0.675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Silhouette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0.741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89202403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870149"/>
              </p:ext>
            </p:extLst>
          </p:nvPr>
        </p:nvGraphicFramePr>
        <p:xfrm>
          <a:off x="4361098" y="3862452"/>
          <a:ext cx="3606380" cy="2004112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310684">
                  <a:extLst>
                    <a:ext uri="{9D8B030D-6E8A-4147-A177-3AD203B41FA5}">
                      <a16:colId xmlns:a16="http://schemas.microsoft.com/office/drawing/2014/main" xmlns="" val="2367435667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xmlns="" val="750065078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xmlns="" val="3419907413"/>
                    </a:ext>
                  </a:extLst>
                </a:gridCol>
              </a:tblGrid>
              <a:tr h="23194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Stability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Score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Clusters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APN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6.810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89202403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0.864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16870933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xmlns="" id="{2C58F5D9-13D8-7649-BABC-344051E35CC2}"/>
              </a:ext>
            </a:extLst>
          </p:cNvPr>
          <p:cNvSpPr txBox="1"/>
          <p:nvPr/>
        </p:nvSpPr>
        <p:spPr>
          <a:xfrm>
            <a:off x="4915244" y="933360"/>
            <a:ext cx="2969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 smtClean="0">
                <a:solidFill>
                  <a:srgbClr val="607D8B"/>
                </a:solidFill>
              </a:rPr>
              <a:t>Single Linkage</a:t>
            </a:r>
            <a:endParaRPr kumimoji="1" lang="zh-TW" altLang="en-US" sz="2800" b="1" dirty="0">
              <a:solidFill>
                <a:srgbClr val="607D8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585254"/>
              </p:ext>
            </p:extLst>
          </p:nvPr>
        </p:nvGraphicFramePr>
        <p:xfrm>
          <a:off x="8387499" y="1740876"/>
          <a:ext cx="3606381" cy="160787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549898">
                  <a:extLst>
                    <a:ext uri="{9D8B030D-6E8A-4147-A177-3AD203B41FA5}">
                      <a16:colId xmlns:a16="http://schemas.microsoft.com/office/drawing/2014/main" xmlns="" val="2367435667"/>
                    </a:ext>
                  </a:extLst>
                </a:gridCol>
                <a:gridCol w="993386">
                  <a:extLst>
                    <a:ext uri="{9D8B030D-6E8A-4147-A177-3AD203B41FA5}">
                      <a16:colId xmlns:a16="http://schemas.microsoft.com/office/drawing/2014/main" xmlns="" val="750065078"/>
                    </a:ext>
                  </a:extLst>
                </a:gridCol>
                <a:gridCol w="1063097">
                  <a:extLst>
                    <a:ext uri="{9D8B030D-6E8A-4147-A177-3AD203B41FA5}">
                      <a16:colId xmlns:a16="http://schemas.microsoft.com/office/drawing/2014/main" xmlns="" val="3419907413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Internal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 smtClean="0"/>
                        <a:t>Score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Clusters</a:t>
                      </a:r>
                      <a:endParaRPr lang="zh-TW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Connectivity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4.357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Dunn 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0.675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Silhouette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0.745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89202403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2C58F5D9-13D8-7649-BABC-344051E35CC2}"/>
              </a:ext>
            </a:extLst>
          </p:cNvPr>
          <p:cNvSpPr txBox="1"/>
          <p:nvPr/>
        </p:nvSpPr>
        <p:spPr>
          <a:xfrm>
            <a:off x="8705720" y="933360"/>
            <a:ext cx="2969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 smtClean="0">
                <a:solidFill>
                  <a:srgbClr val="607D8B"/>
                </a:solidFill>
              </a:rPr>
              <a:t>Average Linkage</a:t>
            </a:r>
            <a:endParaRPr kumimoji="1" lang="zh-TW" altLang="en-US" sz="2800" b="1" dirty="0">
              <a:solidFill>
                <a:srgbClr val="607D8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6074"/>
              </p:ext>
            </p:extLst>
          </p:nvPr>
        </p:nvGraphicFramePr>
        <p:xfrm>
          <a:off x="8387499" y="3856724"/>
          <a:ext cx="3606380" cy="200984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310684">
                  <a:extLst>
                    <a:ext uri="{9D8B030D-6E8A-4147-A177-3AD203B41FA5}">
                      <a16:colId xmlns:a16="http://schemas.microsoft.com/office/drawing/2014/main" xmlns="" val="2367435667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xmlns="" val="750065078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xmlns="" val="3419907413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Stability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Score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Clusters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APN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0.0001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6.810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0.002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89202403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0.865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16870933"/>
                  </a:ext>
                </a:extLst>
              </a:tr>
            </a:tbl>
          </a:graphicData>
        </a:graphic>
      </p:graphicFrame>
      <p:sp>
        <p:nvSpPr>
          <p:cNvPr id="14" name="文字方塊 13"/>
          <p:cNvSpPr txBox="1"/>
          <p:nvPr/>
        </p:nvSpPr>
        <p:spPr>
          <a:xfrm>
            <a:off x="-704088" y="175659"/>
            <a:ext cx="484755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b="1" dirty="0" smtClean="0">
                <a:solidFill>
                  <a:srgbClr val="607D8B"/>
                </a:solidFill>
                <a:ea typeface="微軟正黑體" panose="020B0604030504040204" pitchFamily="34" charset="-120"/>
              </a:rPr>
              <a:t>Scale Data</a:t>
            </a:r>
          </a:p>
        </p:txBody>
      </p:sp>
      <p:sp>
        <p:nvSpPr>
          <p:cNvPr id="15" name="橢圓 14"/>
          <p:cNvSpPr/>
          <p:nvPr/>
        </p:nvSpPr>
        <p:spPr>
          <a:xfrm rot="446048">
            <a:off x="2817962" y="2059775"/>
            <a:ext cx="526193" cy="4976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 rot="446048">
            <a:off x="6813891" y="2515170"/>
            <a:ext cx="526193" cy="4976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 rot="446048">
            <a:off x="10818962" y="2140140"/>
            <a:ext cx="526193" cy="4976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037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233168" y="3013502"/>
            <a:ext cx="772566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800" b="1" dirty="0" smtClean="0">
                <a:solidFill>
                  <a:srgbClr val="607D8B"/>
                </a:solidFill>
                <a:ea typeface="微軟正黑體" panose="020B0604030504040204" pitchFamily="34" charset="-12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86607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23957"/>
              </p:ext>
            </p:extLst>
          </p:nvPr>
        </p:nvGraphicFramePr>
        <p:xfrm>
          <a:off x="334699" y="1740876"/>
          <a:ext cx="3606381" cy="160787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549898">
                  <a:extLst>
                    <a:ext uri="{9D8B030D-6E8A-4147-A177-3AD203B41FA5}">
                      <a16:colId xmlns:a16="http://schemas.microsoft.com/office/drawing/2014/main" xmlns="" val="2367435667"/>
                    </a:ext>
                  </a:extLst>
                </a:gridCol>
                <a:gridCol w="993386">
                  <a:extLst>
                    <a:ext uri="{9D8B030D-6E8A-4147-A177-3AD203B41FA5}">
                      <a16:colId xmlns:a16="http://schemas.microsoft.com/office/drawing/2014/main" xmlns="" val="750065078"/>
                    </a:ext>
                  </a:extLst>
                </a:gridCol>
                <a:gridCol w="1063097">
                  <a:extLst>
                    <a:ext uri="{9D8B030D-6E8A-4147-A177-3AD203B41FA5}">
                      <a16:colId xmlns:a16="http://schemas.microsoft.com/office/drawing/2014/main" xmlns="" val="3419907413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Internal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 smtClean="0"/>
                        <a:t>Score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Clusters</a:t>
                      </a:r>
                      <a:endParaRPr lang="zh-TW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Connectivity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17.235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2</a:t>
                      </a:r>
                      <a:endParaRPr lang="zh-TW" altLang="en-US" sz="2000" dirty="0"/>
                    </a:p>
                  </a:txBody>
                  <a:tcPr/>
                </a:tc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Dunn 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0.230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2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Silhouette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0.421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2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89202403"/>
                  </a:ext>
                </a:extLst>
              </a:tr>
            </a:tbl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2C58F5D9-13D8-7649-BABC-344051E35CC2}"/>
              </a:ext>
            </a:extLst>
          </p:cNvPr>
          <p:cNvSpPr txBox="1"/>
          <p:nvPr/>
        </p:nvSpPr>
        <p:spPr>
          <a:xfrm>
            <a:off x="652920" y="933360"/>
            <a:ext cx="2969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 smtClean="0">
                <a:solidFill>
                  <a:srgbClr val="607D8B"/>
                </a:solidFill>
              </a:rPr>
              <a:t>Complete Linkage</a:t>
            </a:r>
            <a:endParaRPr kumimoji="1" lang="zh-TW" altLang="en-US" sz="2800" b="1" dirty="0">
              <a:solidFill>
                <a:srgbClr val="607D8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820592"/>
              </p:ext>
            </p:extLst>
          </p:nvPr>
        </p:nvGraphicFramePr>
        <p:xfrm>
          <a:off x="334699" y="3856724"/>
          <a:ext cx="3606380" cy="200984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310684">
                  <a:extLst>
                    <a:ext uri="{9D8B030D-6E8A-4147-A177-3AD203B41FA5}">
                      <a16:colId xmlns:a16="http://schemas.microsoft.com/office/drawing/2014/main" xmlns="" val="2367435667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xmlns="" val="750065078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xmlns="" val="3419907413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Stability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Score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Clusters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APN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0.0019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6.5057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0.0178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89202403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0.7924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16870933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713045"/>
              </p:ext>
            </p:extLst>
          </p:nvPr>
        </p:nvGraphicFramePr>
        <p:xfrm>
          <a:off x="4361098" y="1740876"/>
          <a:ext cx="3606381" cy="160787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549898">
                  <a:extLst>
                    <a:ext uri="{9D8B030D-6E8A-4147-A177-3AD203B41FA5}">
                      <a16:colId xmlns:a16="http://schemas.microsoft.com/office/drawing/2014/main" xmlns="" val="2367435667"/>
                    </a:ext>
                  </a:extLst>
                </a:gridCol>
                <a:gridCol w="993386">
                  <a:extLst>
                    <a:ext uri="{9D8B030D-6E8A-4147-A177-3AD203B41FA5}">
                      <a16:colId xmlns:a16="http://schemas.microsoft.com/office/drawing/2014/main" xmlns="" val="750065078"/>
                    </a:ext>
                  </a:extLst>
                </a:gridCol>
                <a:gridCol w="1063097">
                  <a:extLst>
                    <a:ext uri="{9D8B030D-6E8A-4147-A177-3AD203B41FA5}">
                      <a16:colId xmlns:a16="http://schemas.microsoft.com/office/drawing/2014/main" xmlns="" val="3419907413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Internal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 smtClean="0"/>
                        <a:t>Score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Clusters</a:t>
                      </a:r>
                      <a:endParaRPr lang="zh-TW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Connectivity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3.240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Dunn 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0.465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Silhouette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0.471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89202403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240300"/>
              </p:ext>
            </p:extLst>
          </p:nvPr>
        </p:nvGraphicFramePr>
        <p:xfrm>
          <a:off x="4361098" y="3862452"/>
          <a:ext cx="3606380" cy="2004112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310684">
                  <a:extLst>
                    <a:ext uri="{9D8B030D-6E8A-4147-A177-3AD203B41FA5}">
                      <a16:colId xmlns:a16="http://schemas.microsoft.com/office/drawing/2014/main" xmlns="" val="2367435667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xmlns="" val="750065078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xmlns="" val="3419907413"/>
                    </a:ext>
                  </a:extLst>
                </a:gridCol>
              </a:tblGrid>
              <a:tr h="23194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Stability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Score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Clusters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APN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6.504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89202403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0.798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16870933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xmlns="" id="{2C58F5D9-13D8-7649-BABC-344051E35CC2}"/>
              </a:ext>
            </a:extLst>
          </p:cNvPr>
          <p:cNvSpPr txBox="1"/>
          <p:nvPr/>
        </p:nvSpPr>
        <p:spPr>
          <a:xfrm>
            <a:off x="4915244" y="933360"/>
            <a:ext cx="2969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 smtClean="0">
                <a:solidFill>
                  <a:srgbClr val="607D8B"/>
                </a:solidFill>
              </a:rPr>
              <a:t>Single Linkage</a:t>
            </a:r>
            <a:endParaRPr kumimoji="1" lang="zh-TW" altLang="en-US" sz="2800" b="1" dirty="0">
              <a:solidFill>
                <a:srgbClr val="607D8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228438"/>
              </p:ext>
            </p:extLst>
          </p:nvPr>
        </p:nvGraphicFramePr>
        <p:xfrm>
          <a:off x="8387499" y="1740876"/>
          <a:ext cx="3606381" cy="160787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549898">
                  <a:extLst>
                    <a:ext uri="{9D8B030D-6E8A-4147-A177-3AD203B41FA5}">
                      <a16:colId xmlns:a16="http://schemas.microsoft.com/office/drawing/2014/main" xmlns="" val="2367435667"/>
                    </a:ext>
                  </a:extLst>
                </a:gridCol>
                <a:gridCol w="993386">
                  <a:extLst>
                    <a:ext uri="{9D8B030D-6E8A-4147-A177-3AD203B41FA5}">
                      <a16:colId xmlns:a16="http://schemas.microsoft.com/office/drawing/2014/main" xmlns="" val="750065078"/>
                    </a:ext>
                  </a:extLst>
                </a:gridCol>
                <a:gridCol w="1063097">
                  <a:extLst>
                    <a:ext uri="{9D8B030D-6E8A-4147-A177-3AD203B41FA5}">
                      <a16:colId xmlns:a16="http://schemas.microsoft.com/office/drawing/2014/main" xmlns="" val="3419907413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Internal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 smtClean="0"/>
                        <a:t>Score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Clusters</a:t>
                      </a:r>
                      <a:endParaRPr lang="zh-TW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Connectivity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9.381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Dunn 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0.465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Silhouette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0.488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89202403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2C58F5D9-13D8-7649-BABC-344051E35CC2}"/>
              </a:ext>
            </a:extLst>
          </p:cNvPr>
          <p:cNvSpPr txBox="1"/>
          <p:nvPr/>
        </p:nvSpPr>
        <p:spPr>
          <a:xfrm>
            <a:off x="8705720" y="933360"/>
            <a:ext cx="2969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 smtClean="0">
                <a:solidFill>
                  <a:srgbClr val="607D8B"/>
                </a:solidFill>
              </a:rPr>
              <a:t>Average Linkage</a:t>
            </a:r>
            <a:endParaRPr kumimoji="1" lang="zh-TW" altLang="en-US" sz="2800" b="1" dirty="0">
              <a:solidFill>
                <a:srgbClr val="607D8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188412"/>
              </p:ext>
            </p:extLst>
          </p:nvPr>
        </p:nvGraphicFramePr>
        <p:xfrm>
          <a:off x="8387499" y="3856724"/>
          <a:ext cx="3606380" cy="200984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310684">
                  <a:extLst>
                    <a:ext uri="{9D8B030D-6E8A-4147-A177-3AD203B41FA5}">
                      <a16:colId xmlns:a16="http://schemas.microsoft.com/office/drawing/2014/main" xmlns="" val="2367435667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xmlns="" val="750065078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xmlns="" val="3419907413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Stability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Score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Clusters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APN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0.0009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6.5057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0.0183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89202403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0.796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16870933"/>
                  </a:ext>
                </a:extLst>
              </a:tr>
            </a:tbl>
          </a:graphicData>
        </a:graphic>
      </p:graphicFrame>
      <p:sp>
        <p:nvSpPr>
          <p:cNvPr id="14" name="文字方塊 13"/>
          <p:cNvSpPr txBox="1"/>
          <p:nvPr/>
        </p:nvSpPr>
        <p:spPr>
          <a:xfrm>
            <a:off x="-91440" y="163774"/>
            <a:ext cx="484755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rgbClr val="607D8B"/>
                </a:solidFill>
                <a:ea typeface="微軟正黑體" panose="020B0604030504040204" pitchFamily="34" charset="-120"/>
              </a:rPr>
              <a:t>Scale Data with Bound</a:t>
            </a:r>
          </a:p>
        </p:txBody>
      </p:sp>
      <p:sp>
        <p:nvSpPr>
          <p:cNvPr id="15" name="橢圓 14"/>
          <p:cNvSpPr/>
          <p:nvPr/>
        </p:nvSpPr>
        <p:spPr>
          <a:xfrm rot="446048">
            <a:off x="2808818" y="2103563"/>
            <a:ext cx="526193" cy="4976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 rot="446048">
            <a:off x="6713306" y="4612839"/>
            <a:ext cx="526193" cy="4976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 rot="446048">
            <a:off x="10818962" y="2061455"/>
            <a:ext cx="526193" cy="4976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003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796" y="-2743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2800" b="1" dirty="0" smtClean="0">
                <a:solidFill>
                  <a:srgbClr val="607D8B"/>
                </a:solidFill>
                <a:latin typeface="+mn-lt"/>
              </a:rPr>
              <a:t>Data </a:t>
            </a:r>
            <a:r>
              <a:rPr lang="en-US" altLang="zh-TW" sz="2800" b="1" dirty="0">
                <a:solidFill>
                  <a:srgbClr val="607D8B"/>
                </a:solidFill>
                <a:latin typeface="+mn-lt"/>
              </a:rPr>
              <a:t>&amp; </a:t>
            </a:r>
            <a:r>
              <a:rPr lang="en-US" altLang="zh-TW" sz="2800" b="1" dirty="0" smtClean="0">
                <a:solidFill>
                  <a:srgbClr val="607D8B"/>
                </a:solidFill>
                <a:latin typeface="+mn-lt"/>
              </a:rPr>
              <a:t>Bounded-Raw </a:t>
            </a:r>
            <a:r>
              <a:rPr lang="en-US" altLang="zh-TW" sz="2800" b="1" dirty="0">
                <a:solidFill>
                  <a:srgbClr val="607D8B"/>
                </a:solidFill>
                <a:latin typeface="+mn-lt"/>
              </a:rPr>
              <a:t>D</a:t>
            </a:r>
            <a:r>
              <a:rPr lang="en-US" altLang="zh-TW" sz="2800" b="1" dirty="0" smtClean="0">
                <a:solidFill>
                  <a:srgbClr val="607D8B"/>
                </a:solidFill>
                <a:latin typeface="+mn-lt"/>
              </a:rPr>
              <a:t>ata with Complete Linkage</a:t>
            </a:r>
            <a:endParaRPr lang="zh-TW" altLang="en-US" sz="2800" b="1" dirty="0">
              <a:solidFill>
                <a:srgbClr val="607D8B"/>
              </a:solidFill>
              <a:latin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28" y="940776"/>
            <a:ext cx="10843789" cy="565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5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331506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2800" b="1" dirty="0">
                <a:solidFill>
                  <a:srgbClr val="607D8B"/>
                </a:solidFill>
                <a:latin typeface="Calibri" panose="020F0502020204030204"/>
              </a:rPr>
              <a:t>Data &amp; Bounded-Raw Data with </a:t>
            </a:r>
            <a:r>
              <a:rPr lang="en-US" altLang="zh-TW" sz="2800" b="1" dirty="0" smtClean="0">
                <a:solidFill>
                  <a:srgbClr val="607D8B"/>
                </a:solidFill>
                <a:latin typeface="Calibri" panose="020F0502020204030204"/>
              </a:rPr>
              <a:t>Single </a:t>
            </a:r>
            <a:r>
              <a:rPr lang="en-US" altLang="zh-TW" sz="2800" b="1" dirty="0">
                <a:solidFill>
                  <a:srgbClr val="607D8B"/>
                </a:solidFill>
                <a:latin typeface="Calibri" panose="020F0502020204030204"/>
              </a:rPr>
              <a:t>Linkage</a:t>
            </a:r>
            <a:endParaRPr lang="zh-TW" altLang="en-US" sz="3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12" y="1051559"/>
            <a:ext cx="10856606" cy="566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3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450378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2800" b="1" dirty="0">
                <a:solidFill>
                  <a:srgbClr val="607D8B"/>
                </a:solidFill>
                <a:latin typeface="Calibri" panose="020F0502020204030204"/>
              </a:rPr>
              <a:t>Data &amp; Bounded-Raw Data with </a:t>
            </a:r>
            <a:r>
              <a:rPr lang="en-US" altLang="zh-TW" sz="2800" b="1" dirty="0" smtClean="0">
                <a:solidFill>
                  <a:srgbClr val="607D8B"/>
                </a:solidFill>
                <a:latin typeface="Calibri" panose="020F0502020204030204"/>
              </a:rPr>
              <a:t>Average </a:t>
            </a:r>
            <a:r>
              <a:rPr lang="en-US" altLang="zh-TW" sz="2800" b="1" dirty="0">
                <a:solidFill>
                  <a:srgbClr val="607D8B"/>
                </a:solidFill>
                <a:latin typeface="Calibri" panose="020F0502020204030204"/>
              </a:rPr>
              <a:t>Linkage</a:t>
            </a:r>
            <a:endParaRPr lang="zh-TW" altLang="en-US" sz="2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764" y="1055077"/>
            <a:ext cx="10489635" cy="546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4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1746504" y="3013501"/>
            <a:ext cx="828446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800" b="1" dirty="0" smtClean="0">
                <a:solidFill>
                  <a:srgbClr val="607D8B"/>
                </a:solidFill>
                <a:ea typeface="微軟正黑體" panose="020B0604030504040204" pitchFamily="34" charset="-120"/>
              </a:rPr>
              <a:t>Dimension Reduction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739896" y="3657600"/>
            <a:ext cx="4297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rgbClr val="2196F3"/>
                </a:solidFill>
                <a:ea typeface="微軟正黑體" panose="020B0604030504040204" pitchFamily="34" charset="-120"/>
              </a:rPr>
              <a:t>Data Set : n=p (38x38)</a:t>
            </a:r>
          </a:p>
        </p:txBody>
      </p:sp>
    </p:spTree>
    <p:extLst>
      <p:ext uri="{BB962C8B-B14F-4D97-AF65-F5344CB8AC3E}">
        <p14:creationId xmlns:p14="http://schemas.microsoft.com/office/powerpoint/2010/main" val="183050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10977E3A-C25E-AE4C-8250-9C0E45D967F4}"/>
              </a:ext>
            </a:extLst>
          </p:cNvPr>
          <p:cNvSpPr txBox="1"/>
          <p:nvPr/>
        </p:nvSpPr>
        <p:spPr>
          <a:xfrm>
            <a:off x="447472" y="141723"/>
            <a:ext cx="4752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>
                <a:solidFill>
                  <a:srgbClr val="607D8B"/>
                </a:solidFill>
              </a:rPr>
              <a:t>Principal Components Analysis</a:t>
            </a:r>
            <a:endParaRPr kumimoji="1" lang="zh-TW" altLang="en-US" sz="2800" b="1" dirty="0">
              <a:solidFill>
                <a:srgbClr val="607D8B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849915"/>
            <a:ext cx="8156448" cy="572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2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10977E3A-C25E-AE4C-8250-9C0E45D967F4}"/>
              </a:ext>
            </a:extLst>
          </p:cNvPr>
          <p:cNvSpPr txBox="1"/>
          <p:nvPr/>
        </p:nvSpPr>
        <p:spPr>
          <a:xfrm>
            <a:off x="447472" y="141723"/>
            <a:ext cx="4752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>
                <a:solidFill>
                  <a:srgbClr val="607D8B"/>
                </a:solidFill>
              </a:rPr>
              <a:t>Principal Components Analysis</a:t>
            </a:r>
            <a:endParaRPr kumimoji="1" lang="zh-TW" altLang="en-US" sz="2800" b="1" dirty="0">
              <a:solidFill>
                <a:srgbClr val="607D8B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258" y="664943"/>
            <a:ext cx="8626158" cy="594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9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10977E3A-C25E-AE4C-8250-9C0E45D967F4}"/>
              </a:ext>
            </a:extLst>
          </p:cNvPr>
          <p:cNvSpPr txBox="1"/>
          <p:nvPr/>
        </p:nvSpPr>
        <p:spPr>
          <a:xfrm>
            <a:off x="447472" y="141723"/>
            <a:ext cx="4752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>
                <a:solidFill>
                  <a:srgbClr val="607D8B"/>
                </a:solidFill>
              </a:rPr>
              <a:t>Principal Components Analysis</a:t>
            </a:r>
            <a:endParaRPr kumimoji="1" lang="zh-TW" altLang="en-US" sz="2800" b="1" dirty="0">
              <a:solidFill>
                <a:srgbClr val="607D8B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258" y="664943"/>
            <a:ext cx="8626158" cy="594616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257" y="664943"/>
            <a:ext cx="8626159" cy="594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55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10977E3A-C25E-AE4C-8250-9C0E45D967F4}"/>
              </a:ext>
            </a:extLst>
          </p:cNvPr>
          <p:cNvSpPr txBox="1"/>
          <p:nvPr/>
        </p:nvSpPr>
        <p:spPr>
          <a:xfrm>
            <a:off x="447472" y="141723"/>
            <a:ext cx="4752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>
                <a:solidFill>
                  <a:srgbClr val="607D8B"/>
                </a:solidFill>
              </a:rPr>
              <a:t>Principal Components Analysis</a:t>
            </a:r>
            <a:endParaRPr kumimoji="1" lang="zh-TW" altLang="en-US" sz="2800" b="1" dirty="0">
              <a:solidFill>
                <a:srgbClr val="607D8B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782" y="804196"/>
            <a:ext cx="8428915" cy="568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3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10977E3A-C25E-AE4C-8250-9C0E45D967F4}"/>
              </a:ext>
            </a:extLst>
          </p:cNvPr>
          <p:cNvSpPr txBox="1"/>
          <p:nvPr/>
        </p:nvSpPr>
        <p:spPr>
          <a:xfrm>
            <a:off x="447472" y="141723"/>
            <a:ext cx="4752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>
                <a:solidFill>
                  <a:srgbClr val="607D8B"/>
                </a:solidFill>
              </a:rPr>
              <a:t>Principal Components Analysis</a:t>
            </a:r>
            <a:endParaRPr kumimoji="1" lang="zh-TW" altLang="en-US" sz="2800" b="1" dirty="0">
              <a:solidFill>
                <a:srgbClr val="607D8B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258" y="664943"/>
            <a:ext cx="8626158" cy="594616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257" y="664943"/>
            <a:ext cx="8626159" cy="5946169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 flipV="1">
            <a:off x="2112264" y="3026664"/>
            <a:ext cx="6208776" cy="91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H="1" flipV="1">
            <a:off x="5811012" y="841250"/>
            <a:ext cx="13716" cy="54132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圓角矩形 15"/>
          <p:cNvSpPr/>
          <p:nvPr/>
        </p:nvSpPr>
        <p:spPr>
          <a:xfrm>
            <a:off x="7168896" y="3196188"/>
            <a:ext cx="1152144" cy="115635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有機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汙染物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較少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4155948" y="841250"/>
            <a:ext cx="1554480" cy="62107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懸浮固體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較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</a:t>
            </a:r>
          </a:p>
        </p:txBody>
      </p:sp>
    </p:spTree>
    <p:extLst>
      <p:ext uri="{BB962C8B-B14F-4D97-AF65-F5344CB8AC3E}">
        <p14:creationId xmlns:p14="http://schemas.microsoft.com/office/powerpoint/2010/main" val="25568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-1369568" y="356836"/>
            <a:ext cx="772566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3200" b="1" dirty="0" smtClean="0">
                <a:solidFill>
                  <a:srgbClr val="607D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汙水處理流程</a:t>
            </a:r>
            <a:endParaRPr lang="en-US" altLang="zh-TW" sz="3200" b="1" dirty="0" smtClean="0">
              <a:solidFill>
                <a:srgbClr val="607D8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702487" y="1735029"/>
            <a:ext cx="15636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2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初步處理</a:t>
            </a:r>
            <a:endParaRPr lang="zh-TW" altLang="en-US" sz="22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723169" y="1736239"/>
            <a:ext cx="15636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200" b="1" dirty="0" smtClean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zh-TW" altLang="en-US" sz="2200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級</a:t>
            </a:r>
            <a:r>
              <a:rPr lang="zh-TW" altLang="en-US" sz="2200" b="1" dirty="0" smtClean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處理</a:t>
            </a:r>
            <a:endParaRPr lang="zh-TW" altLang="en-US" sz="2200" b="1" dirty="0">
              <a:solidFill>
                <a:schemeClr val="accent4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313761" y="1747714"/>
            <a:ext cx="15636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200" b="1" dirty="0">
                <a:solidFill>
                  <a:srgbClr val="2196F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zh-TW" altLang="en-US" sz="2200" b="1" dirty="0" smtClean="0">
                <a:solidFill>
                  <a:srgbClr val="2196F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級處理</a:t>
            </a:r>
            <a:endParaRPr lang="zh-TW" altLang="en-US" sz="2200" b="1" dirty="0">
              <a:solidFill>
                <a:srgbClr val="2196F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9" name="直線接點 18"/>
          <p:cNvCxnSpPr>
            <a:stCxn id="26" idx="1"/>
            <a:endCxn id="25" idx="3"/>
          </p:cNvCxnSpPr>
          <p:nvPr/>
        </p:nvCxnSpPr>
        <p:spPr>
          <a:xfrm>
            <a:off x="-385428" y="3574492"/>
            <a:ext cx="13015425" cy="495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487" y="2726997"/>
            <a:ext cx="1295907" cy="1295907"/>
          </a:xfrm>
          <a:prstGeom prst="rect">
            <a:avLst/>
          </a:prstGeom>
        </p:spPr>
      </p:pic>
      <p:pic>
        <p:nvPicPr>
          <p:cNvPr id="4" name="Picture 4" descr="ãwater treatment icon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599" y="1525664"/>
            <a:ext cx="3788663" cy="409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ãwater treatment icon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605" y="1544235"/>
            <a:ext cx="3788663" cy="409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字方塊 19"/>
          <p:cNvSpPr txBox="1"/>
          <p:nvPr/>
        </p:nvSpPr>
        <p:spPr>
          <a:xfrm>
            <a:off x="3324945" y="3356099"/>
            <a:ext cx="978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smtClean="0">
                <a:solidFill>
                  <a:srgbClr val="5B9BD5"/>
                </a:solidFill>
              </a:rPr>
              <a:t>&gt;</a:t>
            </a:r>
            <a:endParaRPr lang="zh-TW" altLang="en-US" sz="2200" dirty="0">
              <a:solidFill>
                <a:srgbClr val="5B9BD5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145118" y="3374670"/>
            <a:ext cx="978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smtClean="0">
                <a:solidFill>
                  <a:srgbClr val="5B9BD5"/>
                </a:solidFill>
              </a:rPr>
              <a:t>&gt;</a:t>
            </a:r>
            <a:endParaRPr lang="zh-TW" altLang="en-US" sz="2200" dirty="0">
              <a:solidFill>
                <a:srgbClr val="5B9BD5"/>
              </a:solidFill>
            </a:endParaRP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0573" y="2979362"/>
            <a:ext cx="1289424" cy="1289424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5428" y="2929780"/>
            <a:ext cx="1289424" cy="1289424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1161408" y="3346671"/>
            <a:ext cx="978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smtClean="0">
                <a:solidFill>
                  <a:srgbClr val="5B9BD5"/>
                </a:solidFill>
              </a:rPr>
              <a:t>&gt;</a:t>
            </a:r>
            <a:endParaRPr lang="zh-TW" altLang="en-US" sz="2200" dirty="0">
              <a:solidFill>
                <a:srgbClr val="5B9BD5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10730890" y="3384097"/>
            <a:ext cx="978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smtClean="0">
                <a:solidFill>
                  <a:srgbClr val="5B9BD5"/>
                </a:solidFill>
              </a:rPr>
              <a:t>&gt;</a:t>
            </a:r>
            <a:endParaRPr lang="zh-TW" altLang="en-US" sz="2200" dirty="0">
              <a:solidFill>
                <a:srgbClr val="5B9BD5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1847590" y="4780104"/>
            <a:ext cx="21488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 </a:t>
            </a:r>
            <a:r>
              <a:rPr lang="zh-TW" altLang="en-US" sz="22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塑膠袋</a:t>
            </a:r>
            <a:endParaRPr lang="en-US" altLang="zh-TW" sz="2200" b="1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2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 </a:t>
            </a:r>
            <a:r>
              <a:rPr lang="zh-TW" altLang="en-US" sz="22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鐵鋁罐</a:t>
            </a:r>
            <a:endParaRPr lang="zh-TW" altLang="en-US" sz="22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4790503" y="4933992"/>
            <a:ext cx="21488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b="1" dirty="0" smtClean="0">
                <a:solidFill>
                  <a:srgbClr val="BF9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sz="2200" b="1" dirty="0" smtClean="0">
                <a:solidFill>
                  <a:srgbClr val="BF9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懸浮固體</a:t>
            </a:r>
            <a:endParaRPr lang="zh-TW" altLang="en-US" sz="2200" b="1" dirty="0">
              <a:solidFill>
                <a:srgbClr val="BF9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8313761" y="4933991"/>
            <a:ext cx="21488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b="1" dirty="0" smtClean="0">
                <a:solidFill>
                  <a:srgbClr val="2196F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 </a:t>
            </a:r>
            <a:r>
              <a:rPr lang="zh-TW" altLang="en-US" sz="2200" b="1" dirty="0" smtClean="0">
                <a:solidFill>
                  <a:srgbClr val="2196F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有機汙染物</a:t>
            </a:r>
            <a:endParaRPr lang="zh-TW" altLang="en-US" sz="2200" b="1" dirty="0">
              <a:solidFill>
                <a:srgbClr val="2196F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5362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44299556-2BC5-124D-A677-B508A19CA742}"/>
              </a:ext>
            </a:extLst>
          </p:cNvPr>
          <p:cNvSpPr txBox="1"/>
          <p:nvPr/>
        </p:nvSpPr>
        <p:spPr>
          <a:xfrm>
            <a:off x="374320" y="156031"/>
            <a:ext cx="1277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 err="1">
                <a:solidFill>
                  <a:srgbClr val="607D8B"/>
                </a:solidFill>
              </a:rPr>
              <a:t>Isomap</a:t>
            </a:r>
            <a:endParaRPr kumimoji="1" lang="zh-TW" altLang="en-US" sz="2800" b="1" dirty="0">
              <a:solidFill>
                <a:srgbClr val="607D8B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08" y="752403"/>
            <a:ext cx="10852428" cy="579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38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302497"/>
              </p:ext>
            </p:extLst>
          </p:nvPr>
        </p:nvGraphicFramePr>
        <p:xfrm>
          <a:off x="2510959" y="697523"/>
          <a:ext cx="8224097" cy="2813776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314893">
                  <a:extLst>
                    <a:ext uri="{9D8B030D-6E8A-4147-A177-3AD203B41FA5}">
                      <a16:colId xmlns:a16="http://schemas.microsoft.com/office/drawing/2014/main" xmlns="" val="2367435667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xmlns="" val="750065078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xmlns="" val="3419907413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xmlns="" val="3600521573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xmlns="" val="2357290414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xmlns="" val="390115769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xmlns="" val="3589167431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u="none" strike="noStrike" dirty="0" smtClean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Dim</a:t>
                      </a:r>
                      <a:endParaRPr lang="en-US" altLang="zh-TW" sz="20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K= 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K= 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K= 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K= 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K= 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K= 10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0.3649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0.3861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0.3672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0.3660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0.3825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0.4034</a:t>
                      </a:r>
                    </a:p>
                  </a:txBody>
                  <a:tcPr marL="6350" marR="6350" marT="6350" marB="0" anchor="ctr"/>
                </a:tc>
              </a:tr>
              <a:tr h="4019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0.4333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0.4343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0.4424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0.4548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0.4673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0.4666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0.5017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0.5308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0.5289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0.5469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0.5316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0.5113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3989202403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0.5385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0.5615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0.5965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0.6029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0.5609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0.5692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416870933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0.6175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0.5966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0.6191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0.6226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0.5989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0.5982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608876802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0.6385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0.6361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0.6454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0.6259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0.6281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0.6139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995867849"/>
                  </a:ext>
                </a:extLst>
              </a:tr>
            </a:tbl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2C58F5D9-13D8-7649-BABC-344051E35CC2}"/>
              </a:ext>
            </a:extLst>
          </p:cNvPr>
          <p:cNvSpPr txBox="1"/>
          <p:nvPr/>
        </p:nvSpPr>
        <p:spPr>
          <a:xfrm>
            <a:off x="843110" y="160523"/>
            <a:ext cx="2348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b="1" dirty="0" smtClean="0">
                <a:solidFill>
                  <a:srgbClr val="607D8B"/>
                </a:solidFill>
              </a:rPr>
              <a:t>LCMC</a:t>
            </a:r>
            <a:endParaRPr kumimoji="1" lang="zh-TW" altLang="en-US" sz="3200" b="1" dirty="0">
              <a:solidFill>
                <a:srgbClr val="607D8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730510"/>
              </p:ext>
            </p:extLst>
          </p:nvPr>
        </p:nvGraphicFramePr>
        <p:xfrm>
          <a:off x="2510960" y="3774092"/>
          <a:ext cx="8224096" cy="2813776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314892">
                  <a:extLst>
                    <a:ext uri="{9D8B030D-6E8A-4147-A177-3AD203B41FA5}">
                      <a16:colId xmlns:a16="http://schemas.microsoft.com/office/drawing/2014/main" xmlns="" val="2367435667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xmlns="" val="750065078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xmlns="" val="3419907413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xmlns="" val="3600521573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xmlns="" val="2357290414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xmlns="" val="390115769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xmlns="" val="3589167431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Dim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K = 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K = 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K = 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K = 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K = 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K = 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0.3333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0.3247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0.3371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0.3594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0.3474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0.3482</a:t>
                      </a:r>
                    </a:p>
                  </a:txBody>
                  <a:tcPr marL="6350" marR="6350" marT="6350" marB="0" anchor="ctr"/>
                </a:tc>
              </a:tr>
              <a:tr h="4019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0.4017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0.4168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0.4123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0.4252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0.4263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0.4113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0.4807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0.4826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0.4537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0.4614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0.4439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0.4297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3989202403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0.5175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0.5089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0.4762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0.4844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0.4585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0.4429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416870933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0.5543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0.5352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0.5176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0.5108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0.4731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0.4508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608876802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0.5649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0.5396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0.5401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0.5173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0.4819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0.4692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995867849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2C58F5D9-13D8-7649-BABC-344051E35CC2}"/>
              </a:ext>
            </a:extLst>
          </p:cNvPr>
          <p:cNvSpPr txBox="1"/>
          <p:nvPr/>
        </p:nvSpPr>
        <p:spPr>
          <a:xfrm>
            <a:off x="1144862" y="1998085"/>
            <a:ext cx="2348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 smtClean="0">
                <a:solidFill>
                  <a:srgbClr val="0070C0"/>
                </a:solidFill>
              </a:rPr>
              <a:t>PCA</a:t>
            </a:r>
            <a:endParaRPr kumimoji="1" lang="zh-TW" altLang="en-US" sz="28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xmlns="" id="{2C58F5D9-13D8-7649-BABC-344051E35CC2}"/>
              </a:ext>
            </a:extLst>
          </p:cNvPr>
          <p:cNvSpPr txBox="1"/>
          <p:nvPr/>
        </p:nvSpPr>
        <p:spPr>
          <a:xfrm>
            <a:off x="843110" y="5014912"/>
            <a:ext cx="2348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 smtClean="0">
                <a:solidFill>
                  <a:schemeClr val="accent2">
                    <a:lumMod val="75000"/>
                  </a:schemeClr>
                </a:solidFill>
              </a:rPr>
              <a:t>ISOMAP</a:t>
            </a:r>
            <a:endParaRPr kumimoji="1" lang="zh-TW" altLang="en-US" sz="2800" b="1" dirty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6712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1746504" y="3013501"/>
            <a:ext cx="828446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800" b="1" dirty="0" smtClean="0">
                <a:solidFill>
                  <a:srgbClr val="607D8B"/>
                </a:solidFill>
                <a:ea typeface="微軟正黑體" panose="020B0604030504040204" pitchFamily="34" charset="-120"/>
              </a:rPr>
              <a:t>Clustering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739896" y="3657600"/>
            <a:ext cx="4297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rgbClr val="2196F3"/>
                </a:solidFill>
                <a:ea typeface="微軟正黑體" panose="020B0604030504040204" pitchFamily="34" charset="-120"/>
              </a:rPr>
              <a:t>Data Set : n=p (38x38)</a:t>
            </a:r>
          </a:p>
        </p:txBody>
      </p:sp>
    </p:spTree>
    <p:extLst>
      <p:ext uri="{BB962C8B-B14F-4D97-AF65-F5344CB8AC3E}">
        <p14:creationId xmlns:p14="http://schemas.microsoft.com/office/powerpoint/2010/main" val="409135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555435"/>
              </p:ext>
            </p:extLst>
          </p:nvPr>
        </p:nvGraphicFramePr>
        <p:xfrm>
          <a:off x="334699" y="1740876"/>
          <a:ext cx="3606381" cy="160787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549898">
                  <a:extLst>
                    <a:ext uri="{9D8B030D-6E8A-4147-A177-3AD203B41FA5}">
                      <a16:colId xmlns:a16="http://schemas.microsoft.com/office/drawing/2014/main" xmlns="" val="2367435667"/>
                    </a:ext>
                  </a:extLst>
                </a:gridCol>
                <a:gridCol w="993386">
                  <a:extLst>
                    <a:ext uri="{9D8B030D-6E8A-4147-A177-3AD203B41FA5}">
                      <a16:colId xmlns:a16="http://schemas.microsoft.com/office/drawing/2014/main" xmlns="" val="750065078"/>
                    </a:ext>
                  </a:extLst>
                </a:gridCol>
                <a:gridCol w="1063097">
                  <a:extLst>
                    <a:ext uri="{9D8B030D-6E8A-4147-A177-3AD203B41FA5}">
                      <a16:colId xmlns:a16="http://schemas.microsoft.com/office/drawing/2014/main" xmlns="" val="3419907413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Internal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 smtClean="0"/>
                        <a:t>Score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Clusters</a:t>
                      </a:r>
                      <a:endParaRPr lang="zh-TW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Connectivity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>
                          <a:solidFill>
                            <a:schemeClr val="tx1"/>
                          </a:solidFill>
                        </a:rPr>
                        <a:t>25.671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Dunn 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/>
                        <a:t>0.392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Silhouette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/>
                        <a:t>0.157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89202403"/>
                  </a:ext>
                </a:extLst>
              </a:tr>
            </a:tbl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2C58F5D9-13D8-7649-BABC-344051E35CC2}"/>
              </a:ext>
            </a:extLst>
          </p:cNvPr>
          <p:cNvSpPr txBox="1"/>
          <p:nvPr/>
        </p:nvSpPr>
        <p:spPr>
          <a:xfrm>
            <a:off x="652920" y="933360"/>
            <a:ext cx="2969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 smtClean="0">
                <a:solidFill>
                  <a:srgbClr val="607D8B"/>
                </a:solidFill>
              </a:rPr>
              <a:t>Complete Linkage</a:t>
            </a:r>
            <a:endParaRPr kumimoji="1" lang="zh-TW" altLang="en-US" sz="2800" b="1" dirty="0">
              <a:solidFill>
                <a:srgbClr val="607D8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255541"/>
              </p:ext>
            </p:extLst>
          </p:nvPr>
        </p:nvGraphicFramePr>
        <p:xfrm>
          <a:off x="334699" y="3856724"/>
          <a:ext cx="3606380" cy="200984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310684">
                  <a:extLst>
                    <a:ext uri="{9D8B030D-6E8A-4147-A177-3AD203B41FA5}">
                      <a16:colId xmlns:a16="http://schemas.microsoft.com/office/drawing/2014/main" xmlns="" val="2367435667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xmlns="" val="750065078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xmlns="" val="3419907413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Stability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Score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Clusters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APN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0.075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5.391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0.783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89202403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0.729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16870933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231712"/>
              </p:ext>
            </p:extLst>
          </p:nvPr>
        </p:nvGraphicFramePr>
        <p:xfrm>
          <a:off x="4361098" y="1740876"/>
          <a:ext cx="3606381" cy="160787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549898">
                  <a:extLst>
                    <a:ext uri="{9D8B030D-6E8A-4147-A177-3AD203B41FA5}">
                      <a16:colId xmlns:a16="http://schemas.microsoft.com/office/drawing/2014/main" xmlns="" val="2367435667"/>
                    </a:ext>
                  </a:extLst>
                </a:gridCol>
                <a:gridCol w="993386">
                  <a:extLst>
                    <a:ext uri="{9D8B030D-6E8A-4147-A177-3AD203B41FA5}">
                      <a16:colId xmlns:a16="http://schemas.microsoft.com/office/drawing/2014/main" xmlns="" val="750065078"/>
                    </a:ext>
                  </a:extLst>
                </a:gridCol>
                <a:gridCol w="1063097">
                  <a:extLst>
                    <a:ext uri="{9D8B030D-6E8A-4147-A177-3AD203B41FA5}">
                      <a16:colId xmlns:a16="http://schemas.microsoft.com/office/drawing/2014/main" xmlns="" val="3419907413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Internal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 smtClean="0"/>
                        <a:t>Score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Clusters</a:t>
                      </a:r>
                      <a:endParaRPr lang="zh-TW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Connectivity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2.929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altLang="en-US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Dunn 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0.582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altLang="en-US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Silhouette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0.299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altLang="en-US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89202403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617691"/>
              </p:ext>
            </p:extLst>
          </p:nvPr>
        </p:nvGraphicFramePr>
        <p:xfrm>
          <a:off x="4361098" y="3862452"/>
          <a:ext cx="3606380" cy="2004112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310684">
                  <a:extLst>
                    <a:ext uri="{9D8B030D-6E8A-4147-A177-3AD203B41FA5}">
                      <a16:colId xmlns:a16="http://schemas.microsoft.com/office/drawing/2014/main" xmlns="" val="2367435667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xmlns="" val="750065078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xmlns="" val="3419907413"/>
                    </a:ext>
                  </a:extLst>
                </a:gridCol>
              </a:tblGrid>
              <a:tr h="23194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Stability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Score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Clusters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APN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5.998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0.067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89202403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0.873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16870933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xmlns="" id="{2C58F5D9-13D8-7649-BABC-344051E35CC2}"/>
              </a:ext>
            </a:extLst>
          </p:cNvPr>
          <p:cNvSpPr txBox="1"/>
          <p:nvPr/>
        </p:nvSpPr>
        <p:spPr>
          <a:xfrm>
            <a:off x="4915244" y="933360"/>
            <a:ext cx="2969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 smtClean="0">
                <a:solidFill>
                  <a:srgbClr val="607D8B"/>
                </a:solidFill>
              </a:rPr>
              <a:t>Single Linkage</a:t>
            </a:r>
            <a:endParaRPr kumimoji="1" lang="zh-TW" altLang="en-US" sz="2800" b="1" dirty="0">
              <a:solidFill>
                <a:srgbClr val="607D8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035870"/>
              </p:ext>
            </p:extLst>
          </p:nvPr>
        </p:nvGraphicFramePr>
        <p:xfrm>
          <a:off x="8387499" y="1740876"/>
          <a:ext cx="3606381" cy="160787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549898">
                  <a:extLst>
                    <a:ext uri="{9D8B030D-6E8A-4147-A177-3AD203B41FA5}">
                      <a16:colId xmlns:a16="http://schemas.microsoft.com/office/drawing/2014/main" xmlns="" val="2367435667"/>
                    </a:ext>
                  </a:extLst>
                </a:gridCol>
                <a:gridCol w="993386">
                  <a:extLst>
                    <a:ext uri="{9D8B030D-6E8A-4147-A177-3AD203B41FA5}">
                      <a16:colId xmlns:a16="http://schemas.microsoft.com/office/drawing/2014/main" xmlns="" val="750065078"/>
                    </a:ext>
                  </a:extLst>
                </a:gridCol>
                <a:gridCol w="1063097">
                  <a:extLst>
                    <a:ext uri="{9D8B030D-6E8A-4147-A177-3AD203B41FA5}">
                      <a16:colId xmlns:a16="http://schemas.microsoft.com/office/drawing/2014/main" xmlns="" val="3419907413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Internal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 smtClean="0"/>
                        <a:t>Score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Clusters</a:t>
                      </a:r>
                      <a:endParaRPr lang="zh-TW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Connectivity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/>
                        <a:t>2.929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Dunn 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/>
                        <a:t>0.567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Silhouette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/>
                        <a:t>0.301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89202403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2C58F5D9-13D8-7649-BABC-344051E35CC2}"/>
              </a:ext>
            </a:extLst>
          </p:cNvPr>
          <p:cNvSpPr txBox="1"/>
          <p:nvPr/>
        </p:nvSpPr>
        <p:spPr>
          <a:xfrm>
            <a:off x="8705720" y="933360"/>
            <a:ext cx="2969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 smtClean="0">
                <a:solidFill>
                  <a:srgbClr val="607D8B"/>
                </a:solidFill>
              </a:rPr>
              <a:t>Average Linkage</a:t>
            </a:r>
            <a:endParaRPr kumimoji="1" lang="zh-TW" altLang="en-US" sz="2800" b="1" dirty="0">
              <a:solidFill>
                <a:srgbClr val="607D8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417602"/>
              </p:ext>
            </p:extLst>
          </p:nvPr>
        </p:nvGraphicFramePr>
        <p:xfrm>
          <a:off x="8387499" y="3856724"/>
          <a:ext cx="3606380" cy="200984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310684">
                  <a:extLst>
                    <a:ext uri="{9D8B030D-6E8A-4147-A177-3AD203B41FA5}">
                      <a16:colId xmlns:a16="http://schemas.microsoft.com/office/drawing/2014/main" xmlns="" val="2367435667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xmlns="" val="750065078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xmlns="" val="3419907413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Stability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Score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Clusters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APN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5.861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89202403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0.871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16870933"/>
                  </a:ext>
                </a:extLst>
              </a:tr>
            </a:tbl>
          </a:graphicData>
        </a:graphic>
      </p:graphicFrame>
      <p:sp>
        <p:nvSpPr>
          <p:cNvPr id="14" name="橢圓 13"/>
          <p:cNvSpPr/>
          <p:nvPr/>
        </p:nvSpPr>
        <p:spPr>
          <a:xfrm rot="446048">
            <a:off x="2790530" y="2487611"/>
            <a:ext cx="526193" cy="4976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935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437" y="533186"/>
            <a:ext cx="9851659" cy="601099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437" y="533186"/>
            <a:ext cx="9851659" cy="602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4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687083"/>
              </p:ext>
            </p:extLst>
          </p:nvPr>
        </p:nvGraphicFramePr>
        <p:xfrm>
          <a:off x="334699" y="1740876"/>
          <a:ext cx="3606381" cy="160787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549898">
                  <a:extLst>
                    <a:ext uri="{9D8B030D-6E8A-4147-A177-3AD203B41FA5}">
                      <a16:colId xmlns:a16="http://schemas.microsoft.com/office/drawing/2014/main" xmlns="" val="2367435667"/>
                    </a:ext>
                  </a:extLst>
                </a:gridCol>
                <a:gridCol w="993386">
                  <a:extLst>
                    <a:ext uri="{9D8B030D-6E8A-4147-A177-3AD203B41FA5}">
                      <a16:colId xmlns:a16="http://schemas.microsoft.com/office/drawing/2014/main" xmlns="" val="750065078"/>
                    </a:ext>
                  </a:extLst>
                </a:gridCol>
                <a:gridCol w="1063097">
                  <a:extLst>
                    <a:ext uri="{9D8B030D-6E8A-4147-A177-3AD203B41FA5}">
                      <a16:colId xmlns:a16="http://schemas.microsoft.com/office/drawing/2014/main" xmlns="" val="3419907413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Internal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 smtClean="0"/>
                        <a:t>Score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Clusters</a:t>
                      </a:r>
                      <a:endParaRPr lang="zh-TW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Connectivity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>
                          <a:solidFill>
                            <a:schemeClr val="tx1"/>
                          </a:solidFill>
                        </a:rPr>
                        <a:t>25.671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Dunn 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/>
                        <a:t>0.392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Silhouette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/>
                        <a:t>0.157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89202403"/>
                  </a:ext>
                </a:extLst>
              </a:tr>
            </a:tbl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2C58F5D9-13D8-7649-BABC-344051E35CC2}"/>
              </a:ext>
            </a:extLst>
          </p:cNvPr>
          <p:cNvSpPr txBox="1"/>
          <p:nvPr/>
        </p:nvSpPr>
        <p:spPr>
          <a:xfrm>
            <a:off x="652920" y="933360"/>
            <a:ext cx="2969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 smtClean="0">
                <a:solidFill>
                  <a:srgbClr val="607D8B"/>
                </a:solidFill>
              </a:rPr>
              <a:t>Complete Linkage</a:t>
            </a:r>
            <a:endParaRPr kumimoji="1" lang="zh-TW" altLang="en-US" sz="2800" b="1" dirty="0">
              <a:solidFill>
                <a:srgbClr val="607D8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255541"/>
              </p:ext>
            </p:extLst>
          </p:nvPr>
        </p:nvGraphicFramePr>
        <p:xfrm>
          <a:off x="334699" y="3856724"/>
          <a:ext cx="3606380" cy="200984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310684">
                  <a:extLst>
                    <a:ext uri="{9D8B030D-6E8A-4147-A177-3AD203B41FA5}">
                      <a16:colId xmlns:a16="http://schemas.microsoft.com/office/drawing/2014/main" xmlns="" val="2367435667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xmlns="" val="750065078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xmlns="" val="3419907413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Stability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Score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Clusters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APN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0.075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5.391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0.783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89202403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0.729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16870933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504743"/>
              </p:ext>
            </p:extLst>
          </p:nvPr>
        </p:nvGraphicFramePr>
        <p:xfrm>
          <a:off x="4361098" y="1740876"/>
          <a:ext cx="3606381" cy="160787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549898">
                  <a:extLst>
                    <a:ext uri="{9D8B030D-6E8A-4147-A177-3AD203B41FA5}">
                      <a16:colId xmlns:a16="http://schemas.microsoft.com/office/drawing/2014/main" xmlns="" val="2367435667"/>
                    </a:ext>
                  </a:extLst>
                </a:gridCol>
                <a:gridCol w="993386">
                  <a:extLst>
                    <a:ext uri="{9D8B030D-6E8A-4147-A177-3AD203B41FA5}">
                      <a16:colId xmlns:a16="http://schemas.microsoft.com/office/drawing/2014/main" xmlns="" val="750065078"/>
                    </a:ext>
                  </a:extLst>
                </a:gridCol>
                <a:gridCol w="1063097">
                  <a:extLst>
                    <a:ext uri="{9D8B030D-6E8A-4147-A177-3AD203B41FA5}">
                      <a16:colId xmlns:a16="http://schemas.microsoft.com/office/drawing/2014/main" xmlns="" val="3419907413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Internal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 smtClean="0"/>
                        <a:t>Score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Clusters</a:t>
                      </a:r>
                      <a:endParaRPr lang="zh-TW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Connectivity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2.929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altLang="en-US" sz="20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Dunn 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0.582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altLang="en-US" sz="20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Silhouette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0.299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altLang="en-US" sz="20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89202403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617691"/>
              </p:ext>
            </p:extLst>
          </p:nvPr>
        </p:nvGraphicFramePr>
        <p:xfrm>
          <a:off x="4361098" y="3862452"/>
          <a:ext cx="3606380" cy="2004112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310684">
                  <a:extLst>
                    <a:ext uri="{9D8B030D-6E8A-4147-A177-3AD203B41FA5}">
                      <a16:colId xmlns:a16="http://schemas.microsoft.com/office/drawing/2014/main" xmlns="" val="2367435667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xmlns="" val="750065078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xmlns="" val="3419907413"/>
                    </a:ext>
                  </a:extLst>
                </a:gridCol>
              </a:tblGrid>
              <a:tr h="23194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Stability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Score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Clusters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APN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5.998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0.067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89202403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0.873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16870933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xmlns="" id="{2C58F5D9-13D8-7649-BABC-344051E35CC2}"/>
              </a:ext>
            </a:extLst>
          </p:cNvPr>
          <p:cNvSpPr txBox="1"/>
          <p:nvPr/>
        </p:nvSpPr>
        <p:spPr>
          <a:xfrm>
            <a:off x="4915244" y="933360"/>
            <a:ext cx="2969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 smtClean="0">
                <a:solidFill>
                  <a:srgbClr val="607D8B"/>
                </a:solidFill>
              </a:rPr>
              <a:t>Single Linkage</a:t>
            </a:r>
            <a:endParaRPr kumimoji="1" lang="zh-TW" altLang="en-US" sz="2800" b="1" dirty="0">
              <a:solidFill>
                <a:srgbClr val="607D8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934201"/>
              </p:ext>
            </p:extLst>
          </p:nvPr>
        </p:nvGraphicFramePr>
        <p:xfrm>
          <a:off x="8387499" y="1740876"/>
          <a:ext cx="3606381" cy="160787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549898">
                  <a:extLst>
                    <a:ext uri="{9D8B030D-6E8A-4147-A177-3AD203B41FA5}">
                      <a16:colId xmlns:a16="http://schemas.microsoft.com/office/drawing/2014/main" xmlns="" val="2367435667"/>
                    </a:ext>
                  </a:extLst>
                </a:gridCol>
                <a:gridCol w="993386">
                  <a:extLst>
                    <a:ext uri="{9D8B030D-6E8A-4147-A177-3AD203B41FA5}">
                      <a16:colId xmlns:a16="http://schemas.microsoft.com/office/drawing/2014/main" xmlns="" val="750065078"/>
                    </a:ext>
                  </a:extLst>
                </a:gridCol>
                <a:gridCol w="1063097">
                  <a:extLst>
                    <a:ext uri="{9D8B030D-6E8A-4147-A177-3AD203B41FA5}">
                      <a16:colId xmlns:a16="http://schemas.microsoft.com/office/drawing/2014/main" xmlns="" val="3419907413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Internal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 smtClean="0"/>
                        <a:t>Score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Clusters</a:t>
                      </a:r>
                      <a:endParaRPr lang="zh-TW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Connectivity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/>
                        <a:t>2.929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Dunn 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/>
                        <a:t>0.567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Silhouette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/>
                        <a:t>0.301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89202403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2C58F5D9-13D8-7649-BABC-344051E35CC2}"/>
              </a:ext>
            </a:extLst>
          </p:cNvPr>
          <p:cNvSpPr txBox="1"/>
          <p:nvPr/>
        </p:nvSpPr>
        <p:spPr>
          <a:xfrm>
            <a:off x="8705720" y="933360"/>
            <a:ext cx="2969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 smtClean="0">
                <a:solidFill>
                  <a:srgbClr val="607D8B"/>
                </a:solidFill>
              </a:rPr>
              <a:t>Average Linkage</a:t>
            </a:r>
            <a:endParaRPr kumimoji="1" lang="zh-TW" altLang="en-US" sz="2800" b="1" dirty="0">
              <a:solidFill>
                <a:srgbClr val="607D8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417602"/>
              </p:ext>
            </p:extLst>
          </p:nvPr>
        </p:nvGraphicFramePr>
        <p:xfrm>
          <a:off x="8387499" y="3856724"/>
          <a:ext cx="3606380" cy="200984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310684">
                  <a:extLst>
                    <a:ext uri="{9D8B030D-6E8A-4147-A177-3AD203B41FA5}">
                      <a16:colId xmlns:a16="http://schemas.microsoft.com/office/drawing/2014/main" xmlns="" val="2367435667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xmlns="" val="750065078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xmlns="" val="3419907413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Stability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Score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Clusters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APN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5.861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89202403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0.871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16870933"/>
                  </a:ext>
                </a:extLst>
              </a:tr>
            </a:tbl>
          </a:graphicData>
        </a:graphic>
      </p:graphicFrame>
      <p:sp>
        <p:nvSpPr>
          <p:cNvPr id="14" name="橢圓 13"/>
          <p:cNvSpPr/>
          <p:nvPr/>
        </p:nvSpPr>
        <p:spPr>
          <a:xfrm rot="446048">
            <a:off x="6557589" y="2147887"/>
            <a:ext cx="1075746" cy="11727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887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152" y="374020"/>
            <a:ext cx="10132306" cy="618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6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191249"/>
              </p:ext>
            </p:extLst>
          </p:nvPr>
        </p:nvGraphicFramePr>
        <p:xfrm>
          <a:off x="334699" y="1740876"/>
          <a:ext cx="3606381" cy="160787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549898">
                  <a:extLst>
                    <a:ext uri="{9D8B030D-6E8A-4147-A177-3AD203B41FA5}">
                      <a16:colId xmlns:a16="http://schemas.microsoft.com/office/drawing/2014/main" xmlns="" val="2367435667"/>
                    </a:ext>
                  </a:extLst>
                </a:gridCol>
                <a:gridCol w="993386">
                  <a:extLst>
                    <a:ext uri="{9D8B030D-6E8A-4147-A177-3AD203B41FA5}">
                      <a16:colId xmlns:a16="http://schemas.microsoft.com/office/drawing/2014/main" xmlns="" val="750065078"/>
                    </a:ext>
                  </a:extLst>
                </a:gridCol>
                <a:gridCol w="1063097">
                  <a:extLst>
                    <a:ext uri="{9D8B030D-6E8A-4147-A177-3AD203B41FA5}">
                      <a16:colId xmlns:a16="http://schemas.microsoft.com/office/drawing/2014/main" xmlns="" val="3419907413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Internal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 smtClean="0"/>
                        <a:t>Score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Clusters</a:t>
                      </a:r>
                      <a:endParaRPr lang="zh-TW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Connectivity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/>
                        <a:t>25.671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Dunn 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/>
                        <a:t>0.392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Silhouette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/>
                        <a:t>0.157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89202403"/>
                  </a:ext>
                </a:extLst>
              </a:tr>
            </a:tbl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2C58F5D9-13D8-7649-BABC-344051E35CC2}"/>
              </a:ext>
            </a:extLst>
          </p:cNvPr>
          <p:cNvSpPr txBox="1"/>
          <p:nvPr/>
        </p:nvSpPr>
        <p:spPr>
          <a:xfrm>
            <a:off x="652920" y="933360"/>
            <a:ext cx="2969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 smtClean="0">
                <a:solidFill>
                  <a:srgbClr val="607D8B"/>
                </a:solidFill>
              </a:rPr>
              <a:t>Complete Linkage</a:t>
            </a:r>
            <a:endParaRPr kumimoji="1" lang="zh-TW" altLang="en-US" sz="2800" b="1" dirty="0">
              <a:solidFill>
                <a:srgbClr val="607D8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255541"/>
              </p:ext>
            </p:extLst>
          </p:nvPr>
        </p:nvGraphicFramePr>
        <p:xfrm>
          <a:off x="334699" y="3856724"/>
          <a:ext cx="3606380" cy="200984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310684">
                  <a:extLst>
                    <a:ext uri="{9D8B030D-6E8A-4147-A177-3AD203B41FA5}">
                      <a16:colId xmlns:a16="http://schemas.microsoft.com/office/drawing/2014/main" xmlns="" val="2367435667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xmlns="" val="750065078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xmlns="" val="3419907413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Stability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Score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Clusters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APN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0.075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5.391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0.783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89202403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0.729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16870933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933066"/>
              </p:ext>
            </p:extLst>
          </p:nvPr>
        </p:nvGraphicFramePr>
        <p:xfrm>
          <a:off x="4361098" y="1740876"/>
          <a:ext cx="3606381" cy="160787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549898">
                  <a:extLst>
                    <a:ext uri="{9D8B030D-6E8A-4147-A177-3AD203B41FA5}">
                      <a16:colId xmlns:a16="http://schemas.microsoft.com/office/drawing/2014/main" xmlns="" val="2367435667"/>
                    </a:ext>
                  </a:extLst>
                </a:gridCol>
                <a:gridCol w="993386">
                  <a:extLst>
                    <a:ext uri="{9D8B030D-6E8A-4147-A177-3AD203B41FA5}">
                      <a16:colId xmlns:a16="http://schemas.microsoft.com/office/drawing/2014/main" xmlns="" val="750065078"/>
                    </a:ext>
                  </a:extLst>
                </a:gridCol>
                <a:gridCol w="1063097">
                  <a:extLst>
                    <a:ext uri="{9D8B030D-6E8A-4147-A177-3AD203B41FA5}">
                      <a16:colId xmlns:a16="http://schemas.microsoft.com/office/drawing/2014/main" xmlns="" val="3419907413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Internal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 smtClean="0"/>
                        <a:t>Score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Clusters</a:t>
                      </a:r>
                      <a:endParaRPr lang="zh-TW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Connectivity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2.929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altLang="en-US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Dunn 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0.582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altLang="en-US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Silhouette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0.299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altLang="en-US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89202403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617691"/>
              </p:ext>
            </p:extLst>
          </p:nvPr>
        </p:nvGraphicFramePr>
        <p:xfrm>
          <a:off x="4361098" y="3862452"/>
          <a:ext cx="3606380" cy="2004112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310684">
                  <a:extLst>
                    <a:ext uri="{9D8B030D-6E8A-4147-A177-3AD203B41FA5}">
                      <a16:colId xmlns:a16="http://schemas.microsoft.com/office/drawing/2014/main" xmlns="" val="2367435667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xmlns="" val="750065078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xmlns="" val="3419907413"/>
                    </a:ext>
                  </a:extLst>
                </a:gridCol>
              </a:tblGrid>
              <a:tr h="23194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Stability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Score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Clusters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APN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5.998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0.067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89202403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0.873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16870933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xmlns="" id="{2C58F5D9-13D8-7649-BABC-344051E35CC2}"/>
              </a:ext>
            </a:extLst>
          </p:cNvPr>
          <p:cNvSpPr txBox="1"/>
          <p:nvPr/>
        </p:nvSpPr>
        <p:spPr>
          <a:xfrm>
            <a:off x="4915244" y="933360"/>
            <a:ext cx="2969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 smtClean="0">
                <a:solidFill>
                  <a:srgbClr val="607D8B"/>
                </a:solidFill>
              </a:rPr>
              <a:t>Single Linkage</a:t>
            </a:r>
            <a:endParaRPr kumimoji="1" lang="zh-TW" altLang="en-US" sz="2800" b="1" dirty="0">
              <a:solidFill>
                <a:srgbClr val="607D8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157272"/>
              </p:ext>
            </p:extLst>
          </p:nvPr>
        </p:nvGraphicFramePr>
        <p:xfrm>
          <a:off x="8387499" y="1740876"/>
          <a:ext cx="3606381" cy="160787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549898">
                  <a:extLst>
                    <a:ext uri="{9D8B030D-6E8A-4147-A177-3AD203B41FA5}">
                      <a16:colId xmlns:a16="http://schemas.microsoft.com/office/drawing/2014/main" xmlns="" val="2367435667"/>
                    </a:ext>
                  </a:extLst>
                </a:gridCol>
                <a:gridCol w="993386">
                  <a:extLst>
                    <a:ext uri="{9D8B030D-6E8A-4147-A177-3AD203B41FA5}">
                      <a16:colId xmlns:a16="http://schemas.microsoft.com/office/drawing/2014/main" xmlns="" val="750065078"/>
                    </a:ext>
                  </a:extLst>
                </a:gridCol>
                <a:gridCol w="1063097">
                  <a:extLst>
                    <a:ext uri="{9D8B030D-6E8A-4147-A177-3AD203B41FA5}">
                      <a16:colId xmlns:a16="http://schemas.microsoft.com/office/drawing/2014/main" xmlns="" val="3419907413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Internal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 smtClean="0"/>
                        <a:t>Score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Clusters</a:t>
                      </a:r>
                      <a:endParaRPr lang="zh-TW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Connectivity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/>
                        <a:t>2.929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Dunn 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/>
                        <a:t>0.567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Silhouette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/>
                        <a:t>0.301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89202403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2C58F5D9-13D8-7649-BABC-344051E35CC2}"/>
              </a:ext>
            </a:extLst>
          </p:cNvPr>
          <p:cNvSpPr txBox="1"/>
          <p:nvPr/>
        </p:nvSpPr>
        <p:spPr>
          <a:xfrm>
            <a:off x="8705720" y="933360"/>
            <a:ext cx="2969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 smtClean="0">
                <a:solidFill>
                  <a:srgbClr val="607D8B"/>
                </a:solidFill>
              </a:rPr>
              <a:t>Average Linkage</a:t>
            </a:r>
            <a:endParaRPr kumimoji="1" lang="zh-TW" altLang="en-US" sz="2800" b="1" dirty="0">
              <a:solidFill>
                <a:srgbClr val="607D8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417602"/>
              </p:ext>
            </p:extLst>
          </p:nvPr>
        </p:nvGraphicFramePr>
        <p:xfrm>
          <a:off x="8387499" y="3856724"/>
          <a:ext cx="3606380" cy="200984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310684">
                  <a:extLst>
                    <a:ext uri="{9D8B030D-6E8A-4147-A177-3AD203B41FA5}">
                      <a16:colId xmlns:a16="http://schemas.microsoft.com/office/drawing/2014/main" xmlns="" val="2367435667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xmlns="" val="750065078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xmlns="" val="3419907413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Stability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Score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Clusters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APN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5.861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89202403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0.871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16870933"/>
                  </a:ext>
                </a:extLst>
              </a:tr>
            </a:tbl>
          </a:graphicData>
        </a:graphic>
      </p:graphicFrame>
      <p:sp>
        <p:nvSpPr>
          <p:cNvPr id="14" name="橢圓 13"/>
          <p:cNvSpPr/>
          <p:nvPr/>
        </p:nvSpPr>
        <p:spPr>
          <a:xfrm rot="446048">
            <a:off x="10828105" y="2505898"/>
            <a:ext cx="526193" cy="4976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658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444" y="460034"/>
            <a:ext cx="9879091" cy="602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2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1746504" y="3013501"/>
            <a:ext cx="828446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800" b="1" dirty="0" smtClean="0">
                <a:solidFill>
                  <a:srgbClr val="607D8B"/>
                </a:solidFill>
                <a:ea typeface="微軟正黑體" panose="020B0604030504040204" pitchFamily="34" charset="-120"/>
              </a:rPr>
              <a:t>Dimension Reduction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634740" y="3621024"/>
            <a:ext cx="4507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rgbClr val="2196F3"/>
                </a:solidFill>
                <a:ea typeface="微軟正黑體" panose="020B0604030504040204" pitchFamily="34" charset="-120"/>
              </a:rPr>
              <a:t>Data Set : n&lt;&lt;p (20x38)</a:t>
            </a:r>
          </a:p>
        </p:txBody>
      </p:sp>
    </p:spTree>
    <p:extLst>
      <p:ext uri="{BB962C8B-B14F-4D97-AF65-F5344CB8AC3E}">
        <p14:creationId xmlns:p14="http://schemas.microsoft.com/office/powerpoint/2010/main" val="339464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233168" y="3013502"/>
            <a:ext cx="772566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800" b="1" dirty="0" smtClean="0">
                <a:solidFill>
                  <a:srgbClr val="607D8B"/>
                </a:solidFill>
                <a:ea typeface="微軟正黑體" panose="020B0604030504040204" pitchFamily="34" charset="-12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43128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10977E3A-C25E-AE4C-8250-9C0E45D967F4}"/>
              </a:ext>
            </a:extLst>
          </p:cNvPr>
          <p:cNvSpPr txBox="1"/>
          <p:nvPr/>
        </p:nvSpPr>
        <p:spPr>
          <a:xfrm>
            <a:off x="447472" y="141723"/>
            <a:ext cx="4752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>
                <a:solidFill>
                  <a:srgbClr val="607D8B"/>
                </a:solidFill>
              </a:rPr>
              <a:t>Principal Components Analysis</a:t>
            </a:r>
            <a:endParaRPr kumimoji="1" lang="zh-TW" altLang="en-US" sz="2800" b="1" dirty="0">
              <a:solidFill>
                <a:srgbClr val="607D8B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BCE7096B-5D97-8D4E-A334-B7D36B8F09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33"/>
          <a:stretch/>
        </p:blipFill>
        <p:spPr>
          <a:xfrm>
            <a:off x="447472" y="666239"/>
            <a:ext cx="4867557" cy="619176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D7DA2521-1916-0A4D-B916-920D1E556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172" y="335307"/>
            <a:ext cx="7092828" cy="632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7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44299556-2BC5-124D-A677-B508A19CA742}"/>
              </a:ext>
            </a:extLst>
          </p:cNvPr>
          <p:cNvSpPr txBox="1"/>
          <p:nvPr/>
        </p:nvSpPr>
        <p:spPr>
          <a:xfrm>
            <a:off x="328600" y="229184"/>
            <a:ext cx="1277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 err="1">
                <a:solidFill>
                  <a:srgbClr val="607D8B"/>
                </a:solidFill>
              </a:rPr>
              <a:t>Isomap</a:t>
            </a:r>
            <a:endParaRPr kumimoji="1" lang="zh-TW" altLang="en-US" sz="2800" b="1" dirty="0">
              <a:solidFill>
                <a:srgbClr val="607D8B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9F952B59-F97A-764E-B8D7-771903011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735" y="111185"/>
            <a:ext cx="8826389" cy="674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0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945535"/>
              </p:ext>
            </p:extLst>
          </p:nvPr>
        </p:nvGraphicFramePr>
        <p:xfrm>
          <a:off x="2510959" y="697523"/>
          <a:ext cx="8224097" cy="2813776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314893">
                  <a:extLst>
                    <a:ext uri="{9D8B030D-6E8A-4147-A177-3AD203B41FA5}">
                      <a16:colId xmlns:a16="http://schemas.microsoft.com/office/drawing/2014/main" xmlns="" val="2367435667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xmlns="" val="750065078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xmlns="" val="3419907413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xmlns="" val="3600521573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xmlns="" val="2357290414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xmlns="" val="390115769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xmlns="" val="3589167431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Dim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K = 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K = 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K = 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K = 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K = 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K = 10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0.0468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0.0509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0.0602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0.0727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0.0819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0.0837</a:t>
                      </a:r>
                    </a:p>
                  </a:txBody>
                  <a:tcPr marL="47625" marR="47625" marT="0" marB="0" anchor="ctr"/>
                </a:tc>
              </a:tr>
              <a:tr h="4019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0.0568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0.0509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0.0387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0.0539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0.0874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0.0787</a:t>
                      </a:r>
                    </a:p>
                  </a:txBody>
                  <a:tcPr marL="47625" marR="47625" marT="0" marB="0" anchor="ctr"/>
                </a:tc>
                <a:extLst>
                  <a:ext uri="{0D108BD9-81ED-4DB2-BD59-A6C34878D82A}">
                    <a16:rowId xmlns:a16="http://schemas.microsoft.com/office/drawing/2014/main" xmlns="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0.0568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0.0509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0.0459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0.0664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0.0819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0.0737</a:t>
                      </a:r>
                    </a:p>
                  </a:txBody>
                  <a:tcPr marL="47625" marR="47625" marT="0" marB="0" anchor="ctr"/>
                </a:tc>
                <a:extLst>
                  <a:ext uri="{0D108BD9-81ED-4DB2-BD59-A6C34878D82A}">
                    <a16:rowId xmlns:a16="http://schemas.microsoft.com/office/drawing/2014/main" xmlns="" val="3989202403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0.0368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0.0509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0.0673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0.0789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0.0985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0.0887</a:t>
                      </a:r>
                    </a:p>
                  </a:txBody>
                  <a:tcPr marL="47625" marR="47625" marT="0" marB="0" anchor="ctr"/>
                </a:tc>
                <a:extLst>
                  <a:ext uri="{0D108BD9-81ED-4DB2-BD59-A6C34878D82A}">
                    <a16:rowId xmlns:a16="http://schemas.microsoft.com/office/drawing/2014/main" xmlns="" val="1416870933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0.0868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0.0592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0.0673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0.0852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0.1263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0.1037</a:t>
                      </a:r>
                    </a:p>
                  </a:txBody>
                  <a:tcPr marL="47625" marR="47625" marT="0" marB="0" anchor="ctr"/>
                </a:tc>
                <a:extLst>
                  <a:ext uri="{0D108BD9-81ED-4DB2-BD59-A6C34878D82A}">
                    <a16:rowId xmlns:a16="http://schemas.microsoft.com/office/drawing/2014/main" xmlns="" val="1608876802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0.0968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0.0925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0.0816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0.0852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0.1319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0.1087</a:t>
                      </a:r>
                    </a:p>
                  </a:txBody>
                  <a:tcPr marL="47625" marR="47625" marT="0" marB="0" anchor="ctr"/>
                </a:tc>
                <a:extLst>
                  <a:ext uri="{0D108BD9-81ED-4DB2-BD59-A6C34878D82A}">
                    <a16:rowId xmlns:a16="http://schemas.microsoft.com/office/drawing/2014/main" xmlns="" val="1995867849"/>
                  </a:ext>
                </a:extLst>
              </a:tr>
            </a:tbl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2C58F5D9-13D8-7649-BABC-344051E35CC2}"/>
              </a:ext>
            </a:extLst>
          </p:cNvPr>
          <p:cNvSpPr txBox="1"/>
          <p:nvPr/>
        </p:nvSpPr>
        <p:spPr>
          <a:xfrm>
            <a:off x="843110" y="160523"/>
            <a:ext cx="2348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b="1" dirty="0" smtClean="0">
                <a:solidFill>
                  <a:srgbClr val="607D8B"/>
                </a:solidFill>
              </a:rPr>
              <a:t>LCMC</a:t>
            </a:r>
            <a:endParaRPr kumimoji="1" lang="zh-TW" altLang="en-US" sz="3200" b="1" dirty="0">
              <a:solidFill>
                <a:srgbClr val="607D8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377925"/>
              </p:ext>
            </p:extLst>
          </p:nvPr>
        </p:nvGraphicFramePr>
        <p:xfrm>
          <a:off x="2510960" y="3774092"/>
          <a:ext cx="8224096" cy="2813776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314892">
                  <a:extLst>
                    <a:ext uri="{9D8B030D-6E8A-4147-A177-3AD203B41FA5}">
                      <a16:colId xmlns:a16="http://schemas.microsoft.com/office/drawing/2014/main" xmlns="" val="2367435667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xmlns="" val="750065078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xmlns="" val="3419907413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xmlns="" val="3600521573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xmlns="" val="2357290414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xmlns="" val="390115769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xmlns="" val="3589167431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Dim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K = 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K = 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K = 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K = 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K = 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K = 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0.7068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0.6592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0.5959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0.5602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0.4985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0.4587</a:t>
                      </a:r>
                    </a:p>
                  </a:txBody>
                  <a:tcPr marL="47625" marR="47625" marT="0" marB="0" anchor="ctr"/>
                </a:tc>
              </a:tr>
              <a:tr h="4019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0.7068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0.6425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0.5959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0.5477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0.4985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0.4587</a:t>
                      </a:r>
                    </a:p>
                  </a:txBody>
                  <a:tcPr marL="47625" marR="47625" marT="0" marB="0" anchor="ctr"/>
                </a:tc>
                <a:extLst>
                  <a:ext uri="{0D108BD9-81ED-4DB2-BD59-A6C34878D82A}">
                    <a16:rowId xmlns:a16="http://schemas.microsoft.com/office/drawing/2014/main" xmlns="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0.7068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0.6509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0.5959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0.5477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0.4985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0.4587</a:t>
                      </a:r>
                    </a:p>
                  </a:txBody>
                  <a:tcPr marL="47625" marR="47625" marT="0" marB="0" anchor="ctr"/>
                </a:tc>
                <a:extLst>
                  <a:ext uri="{0D108BD9-81ED-4DB2-BD59-A6C34878D82A}">
                    <a16:rowId xmlns:a16="http://schemas.microsoft.com/office/drawing/2014/main" xmlns="" val="3989202403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0.7068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0.6425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0.5816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0.5414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0.4985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0.4587</a:t>
                      </a:r>
                    </a:p>
                  </a:txBody>
                  <a:tcPr marL="47625" marR="47625" marT="0" marB="0" anchor="ctr"/>
                </a:tc>
                <a:extLst>
                  <a:ext uri="{0D108BD9-81ED-4DB2-BD59-A6C34878D82A}">
                    <a16:rowId xmlns:a16="http://schemas.microsoft.com/office/drawing/2014/main" xmlns="" val="1416870933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0.7068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0.6425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0.5887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0.5414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0.4985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0.4587</a:t>
                      </a:r>
                    </a:p>
                  </a:txBody>
                  <a:tcPr marL="47625" marR="47625" marT="0" marB="0" anchor="ctr"/>
                </a:tc>
                <a:extLst>
                  <a:ext uri="{0D108BD9-81ED-4DB2-BD59-A6C34878D82A}">
                    <a16:rowId xmlns:a16="http://schemas.microsoft.com/office/drawing/2014/main" xmlns="" val="1608876802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0.6968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0.6425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0.5887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0.5414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0.4985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0.4587</a:t>
                      </a:r>
                    </a:p>
                  </a:txBody>
                  <a:tcPr marL="47625" marR="47625" marT="0" marB="0" anchor="ctr"/>
                </a:tc>
                <a:extLst>
                  <a:ext uri="{0D108BD9-81ED-4DB2-BD59-A6C34878D82A}">
                    <a16:rowId xmlns:a16="http://schemas.microsoft.com/office/drawing/2014/main" xmlns="" val="1995867849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2C58F5D9-13D8-7649-BABC-344051E35CC2}"/>
              </a:ext>
            </a:extLst>
          </p:cNvPr>
          <p:cNvSpPr txBox="1"/>
          <p:nvPr/>
        </p:nvSpPr>
        <p:spPr>
          <a:xfrm>
            <a:off x="1144862" y="1998085"/>
            <a:ext cx="2348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 smtClean="0">
                <a:solidFill>
                  <a:srgbClr val="0070C0"/>
                </a:solidFill>
              </a:rPr>
              <a:t>PCA</a:t>
            </a:r>
            <a:endParaRPr kumimoji="1" lang="zh-TW" altLang="en-US" sz="28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xmlns="" id="{2C58F5D9-13D8-7649-BABC-344051E35CC2}"/>
              </a:ext>
            </a:extLst>
          </p:cNvPr>
          <p:cNvSpPr txBox="1"/>
          <p:nvPr/>
        </p:nvSpPr>
        <p:spPr>
          <a:xfrm>
            <a:off x="843110" y="5014912"/>
            <a:ext cx="2348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 smtClean="0">
                <a:solidFill>
                  <a:schemeClr val="accent2">
                    <a:lumMod val="75000"/>
                  </a:schemeClr>
                </a:solidFill>
              </a:rPr>
              <a:t>ISOMAP</a:t>
            </a:r>
            <a:endParaRPr kumimoji="1" lang="zh-TW" altLang="en-US" sz="2800" b="1" dirty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5458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1746504" y="3013501"/>
            <a:ext cx="828446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800" b="1" dirty="0" smtClean="0">
                <a:solidFill>
                  <a:srgbClr val="607D8B"/>
                </a:solidFill>
                <a:ea typeface="微軟正黑體" panose="020B0604030504040204" pitchFamily="34" charset="-120"/>
              </a:rPr>
              <a:t>Clustering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634740" y="3621024"/>
            <a:ext cx="4507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rgbClr val="2196F3"/>
                </a:solidFill>
                <a:ea typeface="微軟正黑體" panose="020B0604030504040204" pitchFamily="34" charset="-120"/>
              </a:rPr>
              <a:t>Data Set : n&lt;&lt;p (20x38)</a:t>
            </a:r>
          </a:p>
        </p:txBody>
      </p:sp>
    </p:spTree>
    <p:extLst>
      <p:ext uri="{BB962C8B-B14F-4D97-AF65-F5344CB8AC3E}">
        <p14:creationId xmlns:p14="http://schemas.microsoft.com/office/powerpoint/2010/main" val="286621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51141"/>
              </p:ext>
            </p:extLst>
          </p:nvPr>
        </p:nvGraphicFramePr>
        <p:xfrm>
          <a:off x="1752003" y="1703964"/>
          <a:ext cx="3606381" cy="160787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549898">
                  <a:extLst>
                    <a:ext uri="{9D8B030D-6E8A-4147-A177-3AD203B41FA5}">
                      <a16:colId xmlns:a16="http://schemas.microsoft.com/office/drawing/2014/main" xmlns="" val="2367435667"/>
                    </a:ext>
                  </a:extLst>
                </a:gridCol>
                <a:gridCol w="993386">
                  <a:extLst>
                    <a:ext uri="{9D8B030D-6E8A-4147-A177-3AD203B41FA5}">
                      <a16:colId xmlns:a16="http://schemas.microsoft.com/office/drawing/2014/main" xmlns="" val="750065078"/>
                    </a:ext>
                  </a:extLst>
                </a:gridCol>
                <a:gridCol w="1063097">
                  <a:extLst>
                    <a:ext uri="{9D8B030D-6E8A-4147-A177-3AD203B41FA5}">
                      <a16:colId xmlns:a16="http://schemas.microsoft.com/office/drawing/2014/main" xmlns="" val="3419907413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Internal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 smtClean="0"/>
                        <a:t>Score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Clusters</a:t>
                      </a:r>
                      <a:endParaRPr lang="zh-TW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Connectivity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11.639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Dunn 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0.527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Silhouette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0.606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89202403"/>
                  </a:ext>
                </a:extLst>
              </a:tr>
            </a:tbl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2C58F5D9-13D8-7649-BABC-344051E35CC2}"/>
              </a:ext>
            </a:extLst>
          </p:cNvPr>
          <p:cNvSpPr txBox="1"/>
          <p:nvPr/>
        </p:nvSpPr>
        <p:spPr>
          <a:xfrm>
            <a:off x="2070224" y="896448"/>
            <a:ext cx="2969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 smtClean="0">
                <a:solidFill>
                  <a:srgbClr val="607D8B"/>
                </a:solidFill>
              </a:rPr>
              <a:t>Complete Linkage</a:t>
            </a:r>
            <a:endParaRPr kumimoji="1" lang="zh-TW" altLang="en-US" sz="2800" b="1" dirty="0">
              <a:solidFill>
                <a:srgbClr val="607D8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2522215"/>
              </p:ext>
            </p:extLst>
          </p:nvPr>
        </p:nvGraphicFramePr>
        <p:xfrm>
          <a:off x="1752003" y="3819812"/>
          <a:ext cx="3606380" cy="200984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310684">
                  <a:extLst>
                    <a:ext uri="{9D8B030D-6E8A-4147-A177-3AD203B41FA5}">
                      <a16:colId xmlns:a16="http://schemas.microsoft.com/office/drawing/2014/main" xmlns="" val="2367435667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xmlns="" val="750065078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xmlns="" val="3419907413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Stability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Score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Clusters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APN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744.48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92.221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89202403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204.65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16870933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671503"/>
              </p:ext>
            </p:extLst>
          </p:nvPr>
        </p:nvGraphicFramePr>
        <p:xfrm>
          <a:off x="6186843" y="1703964"/>
          <a:ext cx="3606381" cy="160787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549898">
                  <a:extLst>
                    <a:ext uri="{9D8B030D-6E8A-4147-A177-3AD203B41FA5}">
                      <a16:colId xmlns:a16="http://schemas.microsoft.com/office/drawing/2014/main" xmlns="" val="2367435667"/>
                    </a:ext>
                  </a:extLst>
                </a:gridCol>
                <a:gridCol w="993386">
                  <a:extLst>
                    <a:ext uri="{9D8B030D-6E8A-4147-A177-3AD203B41FA5}">
                      <a16:colId xmlns:a16="http://schemas.microsoft.com/office/drawing/2014/main" xmlns="" val="750065078"/>
                    </a:ext>
                  </a:extLst>
                </a:gridCol>
                <a:gridCol w="1063097">
                  <a:extLst>
                    <a:ext uri="{9D8B030D-6E8A-4147-A177-3AD203B41FA5}">
                      <a16:colId xmlns:a16="http://schemas.microsoft.com/office/drawing/2014/main" xmlns="" val="3419907413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Internal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 smtClean="0"/>
                        <a:t>Score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Clusters</a:t>
                      </a:r>
                      <a:endParaRPr lang="zh-TW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Connectivity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8.836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Dunn 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0.478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Silhouette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0.614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89202403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76089"/>
              </p:ext>
            </p:extLst>
          </p:nvPr>
        </p:nvGraphicFramePr>
        <p:xfrm>
          <a:off x="6186843" y="3825540"/>
          <a:ext cx="3606380" cy="2004112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310684">
                  <a:extLst>
                    <a:ext uri="{9D8B030D-6E8A-4147-A177-3AD203B41FA5}">
                      <a16:colId xmlns:a16="http://schemas.microsoft.com/office/drawing/2014/main" xmlns="" val="2367435667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xmlns="" val="750065078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xmlns="" val="3419907413"/>
                    </a:ext>
                  </a:extLst>
                </a:gridCol>
              </a:tblGrid>
              <a:tr h="23194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Stability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Score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Clusters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APN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1086.5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79.275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89202403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211.33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16870933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xmlns="" id="{2C58F5D9-13D8-7649-BABC-344051E35CC2}"/>
              </a:ext>
            </a:extLst>
          </p:cNvPr>
          <p:cNvSpPr txBox="1"/>
          <p:nvPr/>
        </p:nvSpPr>
        <p:spPr>
          <a:xfrm>
            <a:off x="6740989" y="896448"/>
            <a:ext cx="2969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 smtClean="0">
                <a:solidFill>
                  <a:srgbClr val="607D8B"/>
                </a:solidFill>
              </a:rPr>
              <a:t>Single Linkage</a:t>
            </a:r>
            <a:endParaRPr kumimoji="1" lang="zh-TW" altLang="en-US" sz="2800" b="1" dirty="0">
              <a:solidFill>
                <a:srgbClr val="607D8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橢圓 8"/>
          <p:cNvSpPr/>
          <p:nvPr/>
        </p:nvSpPr>
        <p:spPr>
          <a:xfrm rot="446048">
            <a:off x="4165808" y="2061328"/>
            <a:ext cx="526193" cy="4976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 rot="446048">
            <a:off x="8560394" y="2140139"/>
            <a:ext cx="526193" cy="4976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371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605362"/>
              </p:ext>
            </p:extLst>
          </p:nvPr>
        </p:nvGraphicFramePr>
        <p:xfrm>
          <a:off x="1761146" y="1703964"/>
          <a:ext cx="3606381" cy="160787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549898">
                  <a:extLst>
                    <a:ext uri="{9D8B030D-6E8A-4147-A177-3AD203B41FA5}">
                      <a16:colId xmlns:a16="http://schemas.microsoft.com/office/drawing/2014/main" xmlns="" val="2367435667"/>
                    </a:ext>
                  </a:extLst>
                </a:gridCol>
                <a:gridCol w="993386">
                  <a:extLst>
                    <a:ext uri="{9D8B030D-6E8A-4147-A177-3AD203B41FA5}">
                      <a16:colId xmlns:a16="http://schemas.microsoft.com/office/drawing/2014/main" xmlns="" val="750065078"/>
                    </a:ext>
                  </a:extLst>
                </a:gridCol>
                <a:gridCol w="1063097">
                  <a:extLst>
                    <a:ext uri="{9D8B030D-6E8A-4147-A177-3AD203B41FA5}">
                      <a16:colId xmlns:a16="http://schemas.microsoft.com/office/drawing/2014/main" xmlns="" val="3419907413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Internal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Score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Clusters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Connectivity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11.64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Dunn 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0.527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Silhouette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0.606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89202403"/>
                  </a:ext>
                </a:extLst>
              </a:tr>
            </a:tbl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2C58F5D9-13D8-7649-BABC-344051E35CC2}"/>
              </a:ext>
            </a:extLst>
          </p:cNvPr>
          <p:cNvSpPr txBox="1"/>
          <p:nvPr/>
        </p:nvSpPr>
        <p:spPr>
          <a:xfrm>
            <a:off x="2079368" y="896448"/>
            <a:ext cx="2969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 smtClean="0">
                <a:solidFill>
                  <a:srgbClr val="607D8B"/>
                </a:solidFill>
              </a:rPr>
              <a:t>Average Linkage</a:t>
            </a:r>
            <a:endParaRPr kumimoji="1" lang="zh-TW" altLang="en-US" sz="2800" b="1" dirty="0">
              <a:solidFill>
                <a:srgbClr val="607D8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885371"/>
              </p:ext>
            </p:extLst>
          </p:nvPr>
        </p:nvGraphicFramePr>
        <p:xfrm>
          <a:off x="1761146" y="3825540"/>
          <a:ext cx="3606380" cy="200984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310684">
                  <a:extLst>
                    <a:ext uri="{9D8B030D-6E8A-4147-A177-3AD203B41FA5}">
                      <a16:colId xmlns:a16="http://schemas.microsoft.com/office/drawing/2014/main" xmlns="" val="2367435667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xmlns="" val="750065078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xmlns="" val="3419907413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Stability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Score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Clusters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APN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0.008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914.61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93.932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89202403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199.92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16870933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980587"/>
              </p:ext>
            </p:extLst>
          </p:nvPr>
        </p:nvGraphicFramePr>
        <p:xfrm>
          <a:off x="6186843" y="1703964"/>
          <a:ext cx="3606381" cy="160787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549898">
                  <a:extLst>
                    <a:ext uri="{9D8B030D-6E8A-4147-A177-3AD203B41FA5}">
                      <a16:colId xmlns:a16="http://schemas.microsoft.com/office/drawing/2014/main" xmlns="" val="2367435667"/>
                    </a:ext>
                  </a:extLst>
                </a:gridCol>
                <a:gridCol w="993386">
                  <a:extLst>
                    <a:ext uri="{9D8B030D-6E8A-4147-A177-3AD203B41FA5}">
                      <a16:colId xmlns:a16="http://schemas.microsoft.com/office/drawing/2014/main" xmlns="" val="750065078"/>
                    </a:ext>
                  </a:extLst>
                </a:gridCol>
                <a:gridCol w="1063097">
                  <a:extLst>
                    <a:ext uri="{9D8B030D-6E8A-4147-A177-3AD203B41FA5}">
                      <a16:colId xmlns:a16="http://schemas.microsoft.com/office/drawing/2014/main" xmlns="" val="3419907413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Internal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Score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Clusters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Connectivity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8.836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Dunn 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0.478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Silhouette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0.614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89202403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72999"/>
              </p:ext>
            </p:extLst>
          </p:nvPr>
        </p:nvGraphicFramePr>
        <p:xfrm>
          <a:off x="6186843" y="3825540"/>
          <a:ext cx="3606380" cy="2004112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310684">
                  <a:extLst>
                    <a:ext uri="{9D8B030D-6E8A-4147-A177-3AD203B41FA5}">
                      <a16:colId xmlns:a16="http://schemas.microsoft.com/office/drawing/2014/main" xmlns="" val="2367435667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xmlns="" val="750065078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xmlns="" val="3419907413"/>
                    </a:ext>
                  </a:extLst>
                </a:gridCol>
              </a:tblGrid>
              <a:tr h="23194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Stability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Score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Clusters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APN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0.014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746.86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97.1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89202403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205.4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16870933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xmlns="" id="{2C58F5D9-13D8-7649-BABC-344051E35CC2}"/>
              </a:ext>
            </a:extLst>
          </p:cNvPr>
          <p:cNvSpPr txBox="1"/>
          <p:nvPr/>
        </p:nvSpPr>
        <p:spPr>
          <a:xfrm>
            <a:off x="6740989" y="896448"/>
            <a:ext cx="2969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 smtClean="0">
                <a:solidFill>
                  <a:srgbClr val="607D8B"/>
                </a:solidFill>
              </a:rPr>
              <a:t>Ward’s Linkage</a:t>
            </a:r>
            <a:endParaRPr kumimoji="1" lang="zh-TW" altLang="en-US" sz="2800" b="1" dirty="0">
              <a:solidFill>
                <a:srgbClr val="607D8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橢圓 8"/>
          <p:cNvSpPr/>
          <p:nvPr/>
        </p:nvSpPr>
        <p:spPr>
          <a:xfrm rot="446048">
            <a:off x="4125553" y="4956492"/>
            <a:ext cx="526193" cy="4976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 rot="446048">
            <a:off x="8615258" y="2057844"/>
            <a:ext cx="526193" cy="4976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1847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5AE9D2E7-F910-BA47-83F8-718C0F678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95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C464777C-CBD3-CE47-AF54-224A0DBC9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37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5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1746504" y="3013501"/>
            <a:ext cx="828446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800" b="1" dirty="0" smtClean="0">
                <a:solidFill>
                  <a:srgbClr val="607D8B"/>
                </a:solidFill>
                <a:ea typeface="微軟正黑體" panose="020B0604030504040204" pitchFamily="34" charset="-12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02314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2C58F5D9-13D8-7649-BABC-344051E35CC2}"/>
              </a:ext>
            </a:extLst>
          </p:cNvPr>
          <p:cNvSpPr txBox="1"/>
          <p:nvPr/>
        </p:nvSpPr>
        <p:spPr>
          <a:xfrm>
            <a:off x="1201544" y="2057400"/>
            <a:ext cx="2969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 sz="2800" b="1" dirty="0">
              <a:solidFill>
                <a:srgbClr val="607D8B"/>
              </a:solidFill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201544" y="2880024"/>
            <a:ext cx="2679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2400" b="1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2C58F5D9-13D8-7649-BABC-344051E35CC2}"/>
              </a:ext>
            </a:extLst>
          </p:cNvPr>
          <p:cNvSpPr txBox="1"/>
          <p:nvPr/>
        </p:nvSpPr>
        <p:spPr>
          <a:xfrm>
            <a:off x="4435472" y="2057400"/>
            <a:ext cx="2969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 sz="2800" b="1" dirty="0">
              <a:solidFill>
                <a:srgbClr val="607D8B"/>
              </a:solidFill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xmlns="" id="{2C58F5D9-13D8-7649-BABC-344051E35CC2}"/>
              </a:ext>
            </a:extLst>
          </p:cNvPr>
          <p:cNvSpPr txBox="1"/>
          <p:nvPr/>
        </p:nvSpPr>
        <p:spPr>
          <a:xfrm>
            <a:off x="7849232" y="2057400"/>
            <a:ext cx="2969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 sz="2800" b="1" dirty="0">
              <a:solidFill>
                <a:srgbClr val="607D8B"/>
              </a:solidFill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849232" y="2880024"/>
            <a:ext cx="2679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b="1" dirty="0" smtClean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270880" y="2880023"/>
            <a:ext cx="2679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b="1" dirty="0" smtClean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0" name="群組 19"/>
          <p:cNvGrpSpPr/>
          <p:nvPr/>
        </p:nvGrpSpPr>
        <p:grpSpPr>
          <a:xfrm>
            <a:off x="851275" y="2683490"/>
            <a:ext cx="3244896" cy="1540304"/>
            <a:chOff x="388428" y="2145063"/>
            <a:chExt cx="2522525" cy="2481801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21" name="圓角矩形 20"/>
            <p:cNvSpPr/>
            <p:nvPr/>
          </p:nvSpPr>
          <p:spPr>
            <a:xfrm>
              <a:off x="388428" y="2145063"/>
              <a:ext cx="2522525" cy="248180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795647" y="2284522"/>
              <a:ext cx="1766366" cy="7438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方法選</a:t>
              </a:r>
              <a:r>
                <a:rPr lang="zh-TW" alt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擇</a:t>
              </a:r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838990" y="3084803"/>
              <a:ext cx="1723023" cy="64467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sz="20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PCA </a:t>
              </a:r>
              <a:endPara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4404570" y="2683490"/>
            <a:ext cx="3244896" cy="1540304"/>
            <a:chOff x="388428" y="2145063"/>
            <a:chExt cx="2522525" cy="2481801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27" name="圓角矩形 26"/>
            <p:cNvSpPr/>
            <p:nvPr/>
          </p:nvSpPr>
          <p:spPr>
            <a:xfrm>
              <a:off x="388428" y="2145063"/>
              <a:ext cx="2522525" cy="248180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795647" y="2284522"/>
              <a:ext cx="1535330" cy="7438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限制</a:t>
              </a:r>
              <a:endPara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838990" y="3084803"/>
              <a:ext cx="1723023" cy="64467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20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汙水處理領域</a:t>
              </a:r>
              <a:endPara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7990058" y="2696633"/>
            <a:ext cx="3244896" cy="1540304"/>
            <a:chOff x="388428" y="2145063"/>
            <a:chExt cx="2522525" cy="2481801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1" name="圓角矩形 30"/>
            <p:cNvSpPr/>
            <p:nvPr/>
          </p:nvSpPr>
          <p:spPr>
            <a:xfrm>
              <a:off x="388428" y="2145063"/>
              <a:ext cx="2522525" cy="248180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795647" y="2284522"/>
              <a:ext cx="1901558" cy="7438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未來展望</a:t>
              </a:r>
              <a:endPara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838990" y="3084803"/>
              <a:ext cx="1723023" cy="11405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20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極端值</a:t>
              </a:r>
              <a:endParaRPr lang="en-US" altLang="zh-TW" sz="2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20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資料處理方</a:t>
              </a:r>
              <a:r>
                <a:rPr lang="zh-TW" altLang="en-US" sz="2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向</a:t>
              </a:r>
              <a:endPara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244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2104" y="466564"/>
            <a:ext cx="223215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3200" b="1" dirty="0" smtClean="0">
                <a:solidFill>
                  <a:srgbClr val="607D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資料背景</a:t>
            </a:r>
            <a:endParaRPr lang="en-US" altLang="zh-TW" sz="3200" b="1" dirty="0" smtClean="0">
              <a:solidFill>
                <a:srgbClr val="607D8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988" y="1384847"/>
            <a:ext cx="419608" cy="419608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1974596" y="1385588"/>
            <a:ext cx="3232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西班牙 巴塞隆納</a:t>
            </a:r>
            <a:endParaRPr lang="en-US" altLang="zh-TW" sz="2400" b="1" dirty="0" smtClean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304411"/>
              </p:ext>
            </p:extLst>
          </p:nvPr>
        </p:nvGraphicFramePr>
        <p:xfrm>
          <a:off x="1778508" y="3513217"/>
          <a:ext cx="8174736" cy="250835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362456"/>
                <a:gridCol w="1362456"/>
                <a:gridCol w="1362456"/>
                <a:gridCol w="1362456"/>
                <a:gridCol w="1004128"/>
                <a:gridCol w="1720784"/>
              </a:tblGrid>
              <a:tr h="419015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effectLst/>
                        </a:rPr>
                        <a:t>Q_E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effectLst/>
                        </a:rPr>
                        <a:t>ZN_E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effectLst/>
                        </a:rPr>
                        <a:t>PH_E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…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effectLst/>
                        </a:rPr>
                        <a:t>RD_SED_G</a:t>
                      </a:r>
                      <a:endParaRPr lang="zh-TW" altLang="en-US" dirty="0"/>
                    </a:p>
                  </a:txBody>
                  <a:tcPr/>
                </a:tc>
              </a:tr>
              <a:tr h="41901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 smtClean="0">
                          <a:effectLst/>
                        </a:rPr>
                        <a:t> 1990-01-01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ffectLst/>
                        </a:rPr>
                        <a:t>41230</a:t>
                      </a:r>
                    </a:p>
                  </a:txBody>
                  <a:tcPr marL="31750" marR="3175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ffectLst/>
                        </a:rPr>
                        <a:t>0.35</a:t>
                      </a:r>
                    </a:p>
                  </a:txBody>
                  <a:tcPr marL="31750" marR="3175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ffectLst/>
                        </a:rPr>
                        <a:t>7.6</a:t>
                      </a:r>
                    </a:p>
                  </a:txBody>
                  <a:tcPr marL="31750" marR="31750" marT="25400" marB="2540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31750" marR="3175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 smtClean="0">
                          <a:effectLst/>
                        </a:rPr>
                        <a:t>99.4</a:t>
                      </a:r>
                      <a:endParaRPr lang="en-US" altLang="zh-TW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190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 smtClean="0">
                          <a:effectLst/>
                        </a:rPr>
                        <a:t> 1990-01-02</a:t>
                      </a:r>
                      <a:endParaRPr lang="zh-TW" altLang="en-US" dirty="0" smtClean="0"/>
                    </a:p>
                  </a:txBody>
                  <a:tcPr marL="31750" marR="3175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ffectLst/>
                        </a:rPr>
                        <a:t>7386</a:t>
                      </a:r>
                    </a:p>
                  </a:txBody>
                  <a:tcPr marL="31750" marR="3175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ffectLst/>
                        </a:rPr>
                        <a:t>1.40</a:t>
                      </a:r>
                    </a:p>
                  </a:txBody>
                  <a:tcPr marL="31750" marR="3175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ffectLst/>
                        </a:rPr>
                        <a:t>7.9</a:t>
                      </a:r>
                    </a:p>
                  </a:txBody>
                  <a:tcPr marL="31750" marR="31750" marT="25400" marB="2540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31750" marR="3175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 smtClean="0">
                          <a:effectLst/>
                        </a:rPr>
                        <a:t>100</a:t>
                      </a:r>
                      <a:endParaRPr lang="en-US" altLang="zh-TW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190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 smtClean="0">
                          <a:effectLst/>
                        </a:rPr>
                        <a:t> 1990-01-03</a:t>
                      </a:r>
                      <a:endParaRPr lang="zh-TW" altLang="en-US" dirty="0" smtClean="0"/>
                    </a:p>
                  </a:txBody>
                  <a:tcPr marL="31750" marR="3175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ffectLst/>
                        </a:rPr>
                        <a:t>34535</a:t>
                      </a:r>
                    </a:p>
                  </a:txBody>
                  <a:tcPr marL="31750" marR="3175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ffectLst/>
                        </a:rPr>
                        <a:t>1.00</a:t>
                      </a:r>
                    </a:p>
                  </a:txBody>
                  <a:tcPr marL="31750" marR="3175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ffectLst/>
                        </a:rPr>
                        <a:t>7.8</a:t>
                      </a:r>
                    </a:p>
                  </a:txBody>
                  <a:tcPr marL="31750" marR="31750" marT="25400" marB="2540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31750" marR="3175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 smtClean="0">
                          <a:effectLst/>
                        </a:rPr>
                        <a:t>99.8</a:t>
                      </a:r>
                      <a:endParaRPr lang="zh-TW" altLang="en-US" dirty="0"/>
                    </a:p>
                  </a:txBody>
                  <a:tcPr/>
                </a:tc>
              </a:tr>
              <a:tr h="41327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</a:tr>
              <a:tr h="4190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 smtClean="0">
                          <a:effectLst/>
                        </a:rPr>
                        <a:t> 1991-10-30</a:t>
                      </a:r>
                      <a:endParaRPr lang="zh-TW" altLang="en-US" dirty="0" smtClean="0"/>
                    </a:p>
                  </a:txBody>
                  <a:tcPr marL="31750" marR="3175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ffectLst/>
                        </a:rPr>
                        <a:t>1524.0</a:t>
                      </a:r>
                    </a:p>
                  </a:txBody>
                  <a:tcPr marL="31750" marR="3175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ffectLst/>
                        </a:rPr>
                        <a:t>1.60</a:t>
                      </a:r>
                    </a:p>
                  </a:txBody>
                  <a:tcPr marL="31750" marR="3175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ffectLst/>
                        </a:rPr>
                        <a:t>7.9</a:t>
                      </a:r>
                    </a:p>
                  </a:txBody>
                  <a:tcPr marL="31750" marR="31750" marT="25400" marB="2540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31750" marR="3175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 smtClean="0">
                          <a:effectLst/>
                        </a:rPr>
                        <a:t>99.2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文字方塊 11"/>
          <p:cNvSpPr txBox="1"/>
          <p:nvPr/>
        </p:nvSpPr>
        <p:spPr>
          <a:xfrm>
            <a:off x="1778508" y="1986355"/>
            <a:ext cx="30358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600" b="1" dirty="0" smtClean="0">
                <a:solidFill>
                  <a:srgbClr val="5B9BD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527</a:t>
            </a:r>
            <a:r>
              <a:rPr lang="en-US" altLang="zh-TW" sz="26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600" b="1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個紀錄</a:t>
            </a:r>
            <a:endParaRPr lang="en-US" altLang="zh-TW" sz="2600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600" b="1" dirty="0" smtClean="0">
                <a:solidFill>
                  <a:srgbClr val="5B9BD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38</a:t>
            </a:r>
            <a:r>
              <a:rPr lang="en-US" altLang="zh-TW" sz="26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600" b="1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個水質指標</a:t>
            </a:r>
            <a:endParaRPr lang="en-US" altLang="zh-TW" sz="2600" b="1" dirty="0" smtClean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2.9%</a:t>
            </a:r>
            <a:r>
              <a:rPr lang="en-US" altLang="zh-TW" sz="25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500" b="1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遺失值</a:t>
            </a:r>
            <a:endParaRPr lang="en-US" altLang="zh-TW" sz="2500" b="1" dirty="0" smtClean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864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-402336" y="99911"/>
            <a:ext cx="448056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400" b="1" dirty="0" smtClean="0">
                <a:solidFill>
                  <a:srgbClr val="607D8B"/>
                </a:solidFill>
                <a:ea typeface="微軟正黑體" panose="020B0604030504040204" pitchFamily="34" charset="-120"/>
              </a:rPr>
              <a:t>Reference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640080" y="1124712"/>
            <a:ext cx="907999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2196F3"/>
                </a:solidFill>
              </a:rPr>
              <a:t>UCI Machine Learning Repository: Wastewater Treatment Plant Data Set</a:t>
            </a:r>
            <a:endParaRPr lang="en-US" altLang="zh-TW" sz="2400" dirty="0">
              <a:solidFill>
                <a:srgbClr val="2196F3"/>
              </a:solidFill>
            </a:endParaRPr>
          </a:p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https://archive.ics.uci.edu/ml/datasets/water+treatment+plant</a:t>
            </a:r>
          </a:p>
          <a:p>
            <a:endParaRPr lang="en-US" altLang="zh-TW" sz="2000" dirty="0" smtClean="0">
              <a:solidFill>
                <a:srgbClr val="2196F3"/>
              </a:solidFill>
            </a:endParaRPr>
          </a:p>
          <a:p>
            <a:r>
              <a:rPr lang="en-US" altLang="zh-TW" sz="2000" dirty="0" smtClean="0">
                <a:solidFill>
                  <a:srgbClr val="2196F3"/>
                </a:solidFill>
              </a:rPr>
              <a:t>Primary</a:t>
            </a:r>
            <a:r>
              <a:rPr lang="en-US" altLang="zh-TW" sz="2000" dirty="0">
                <a:solidFill>
                  <a:srgbClr val="2196F3"/>
                </a:solidFill>
              </a:rPr>
              <a:t>, Secondary, and Tertiary Wastewater Treatment: How Do They Work?</a:t>
            </a:r>
          </a:p>
          <a:p>
            <a:r>
              <a:rPr lang="en-US" altLang="zh-TW" dirty="0" err="1" smtClean="0">
                <a:solidFill>
                  <a:schemeClr val="bg1">
                    <a:lumMod val="50000"/>
                  </a:schemeClr>
                </a:solidFill>
              </a:rPr>
              <a:t>Organica</a:t>
            </a:r>
            <a:endParaRPr lang="en-US" altLang="zh-TW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https://www.organicawater.com/primary-secondary-tertiary-wastewater-treatment-work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/</a:t>
            </a:r>
          </a:p>
          <a:p>
            <a:endParaRPr lang="en-US" altLang="zh-TW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TW" sz="2000" dirty="0">
                <a:solidFill>
                  <a:srgbClr val="2196F3"/>
                </a:solidFill>
              </a:rPr>
              <a:t>Wastewater Treatment </a:t>
            </a:r>
            <a:r>
              <a:rPr lang="en-US" altLang="zh-TW" sz="2000" dirty="0" smtClean="0">
                <a:solidFill>
                  <a:srgbClr val="2196F3"/>
                </a:solidFill>
              </a:rPr>
              <a:t>Processes</a:t>
            </a:r>
          </a:p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(Sep 12th-15th, 2016) by Dr. 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</a:rPr>
              <a:t>Arun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 Kumar</a:t>
            </a:r>
            <a:endParaRPr lang="en-US" altLang="zh-TW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zh-TW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TW" sz="2000" dirty="0" smtClean="0">
                <a:solidFill>
                  <a:srgbClr val="2196F3"/>
                </a:solidFill>
              </a:rPr>
              <a:t>An </a:t>
            </a:r>
            <a:r>
              <a:rPr lang="en-US" altLang="zh-TW" sz="2000" dirty="0">
                <a:solidFill>
                  <a:srgbClr val="2196F3"/>
                </a:solidFill>
              </a:rPr>
              <a:t>Insight over Water Treatment Plans Dataset </a:t>
            </a:r>
            <a:endParaRPr lang="en-US" altLang="zh-TW" sz="2000" dirty="0" smtClean="0">
              <a:solidFill>
                <a:srgbClr val="2196F3"/>
              </a:solidFill>
            </a:endParaRPr>
          </a:p>
          <a:p>
            <a:r>
              <a:rPr lang="en-US" altLang="zh-TW" sz="2000" dirty="0" smtClean="0">
                <a:solidFill>
                  <a:srgbClr val="2196F3"/>
                </a:solidFill>
              </a:rPr>
              <a:t>using </a:t>
            </a:r>
            <a:r>
              <a:rPr lang="en-US" altLang="zh-TW" sz="2000" dirty="0">
                <a:solidFill>
                  <a:srgbClr val="2196F3"/>
                </a:solidFill>
              </a:rPr>
              <a:t>Machine Learning EDA</a:t>
            </a:r>
          </a:p>
          <a:p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</a:rPr>
              <a:t>https</a:t>
            </a: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</a:rPr>
              <a:t>://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</a:rPr>
              <a:t>medium.com/greyatom/an-insight-over-water-treatment-plans-dataset-using-machine-learning-eda-48bfaee22016 </a:t>
            </a:r>
          </a:p>
          <a:p>
            <a:endParaRPr lang="en-US" altLang="zh-TW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TW" sz="2000" dirty="0" smtClean="0">
                <a:solidFill>
                  <a:srgbClr val="2196F3"/>
                </a:solidFill>
              </a:rPr>
              <a:t>Applying Machine Learning Methods to Wastewater Treatment Plant Data</a:t>
            </a:r>
            <a:r>
              <a:rPr lang="en-US" altLang="zh-TW" sz="20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en-US" altLang="zh-TW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</a:rPr>
              <a:t>Joaquim Comas, </a:t>
            </a:r>
            <a:r>
              <a:rPr lang="en-US" altLang="zh-TW" sz="1600" dirty="0" err="1" smtClean="0">
                <a:solidFill>
                  <a:schemeClr val="bg1">
                    <a:lumMod val="50000"/>
                  </a:schemeClr>
                </a:solidFill>
              </a:rPr>
              <a:t>Saso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sz="1600" dirty="0" err="1" smtClean="0">
                <a:solidFill>
                  <a:schemeClr val="bg1">
                    <a:lumMod val="50000"/>
                  </a:schemeClr>
                </a:solidFill>
              </a:rPr>
              <a:t>Dzeroski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</a:rPr>
              <a:t> and Miquel Sanchez-</a:t>
            </a:r>
            <a:r>
              <a:rPr lang="en-US" altLang="zh-TW" sz="1600" dirty="0" err="1" smtClean="0">
                <a:solidFill>
                  <a:schemeClr val="bg1">
                    <a:lumMod val="50000"/>
                  </a:schemeClr>
                </a:solidFill>
              </a:rPr>
              <a:t>Marre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</a:endParaRPr>
          </a:p>
          <a:p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1790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-210312" y="126001"/>
            <a:ext cx="295351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3200" b="1" dirty="0" smtClean="0">
                <a:solidFill>
                  <a:srgbClr val="607D8B"/>
                </a:solidFill>
                <a:ea typeface="微軟正黑體" panose="020B0604030504040204" pitchFamily="34" charset="-120"/>
              </a:rPr>
              <a:t>附錄 </a:t>
            </a:r>
            <a:r>
              <a:rPr lang="en-US" altLang="zh-TW" sz="3600" b="1" dirty="0" smtClean="0">
                <a:solidFill>
                  <a:srgbClr val="607D8B"/>
                </a:solidFill>
                <a:ea typeface="微軟正黑體" panose="020B0604030504040204" pitchFamily="34" charset="-120"/>
              </a:rPr>
              <a:t>I </a:t>
            </a:r>
            <a:endParaRPr lang="en-US" altLang="zh-TW" sz="4000" b="1" dirty="0" smtClean="0">
              <a:solidFill>
                <a:srgbClr val="607D8B"/>
              </a:solidFill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618488" y="272195"/>
            <a:ext cx="2882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2196F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</a:t>
            </a:r>
            <a:r>
              <a:rPr lang="zh-TW" altLang="en-US" sz="2000" b="1" dirty="0">
                <a:solidFill>
                  <a:srgbClr val="2196F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sz="2000" b="1" dirty="0" smtClean="0">
                <a:solidFill>
                  <a:srgbClr val="2196F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</a:t>
            </a:r>
            <a:r>
              <a:rPr lang="zh-TW" altLang="en-US" sz="2000" b="1" dirty="0" smtClean="0">
                <a:solidFill>
                  <a:srgbClr val="2196F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套件及其指令</a:t>
            </a:r>
            <a:endParaRPr lang="zh-TW" altLang="en-US" sz="2000" b="1" dirty="0">
              <a:solidFill>
                <a:srgbClr val="2196F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xmlns="" id="{087994D6-830A-5642-82FE-AEE78C2C61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500391"/>
              </p:ext>
            </p:extLst>
          </p:nvPr>
        </p:nvGraphicFramePr>
        <p:xfrm>
          <a:off x="1155205" y="918526"/>
          <a:ext cx="9076931" cy="5625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21942">
                  <a:extLst>
                    <a:ext uri="{9D8B030D-6E8A-4147-A177-3AD203B41FA5}">
                      <a16:colId xmlns:a16="http://schemas.microsoft.com/office/drawing/2014/main" xmlns="" val="3978122660"/>
                    </a:ext>
                  </a:extLst>
                </a:gridCol>
                <a:gridCol w="5854989">
                  <a:extLst>
                    <a:ext uri="{9D8B030D-6E8A-4147-A177-3AD203B41FA5}">
                      <a16:colId xmlns:a16="http://schemas.microsoft.com/office/drawing/2014/main" xmlns="" val="589581515"/>
                    </a:ext>
                  </a:extLst>
                </a:gridCol>
              </a:tblGrid>
              <a:tr h="255697">
                <a:tc>
                  <a:txBody>
                    <a:bodyPr/>
                    <a:lstStyle/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500" b="1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資料</a:t>
                      </a:r>
                      <a:r>
                        <a:rPr lang="zh-TW" altLang="en-US" sz="15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整理</a:t>
                      </a:r>
                      <a:endParaRPr lang="zh-TW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84239587"/>
                  </a:ext>
                </a:extLst>
              </a:tr>
              <a:tr h="25569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tidyverse</a:t>
                      </a:r>
                      <a:r>
                        <a:rPr lang="en-US" sz="15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(</a:t>
                      </a:r>
                      <a:r>
                        <a:rPr lang="en-US" sz="15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dplyr</a:t>
                      </a:r>
                      <a:r>
                        <a:rPr lang="en-US" sz="15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5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purrr</a:t>
                      </a:r>
                      <a:r>
                        <a:rPr lang="en-US" sz="15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mutate( ), arrange( ), filter( ), map( ), reduce( ), %&gt;% …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083316218"/>
                  </a:ext>
                </a:extLst>
              </a:tr>
              <a:tr h="25569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class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knn</a:t>
                      </a:r>
                      <a:r>
                        <a:rPr lang="en-US" sz="15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( 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135399262"/>
                  </a:ext>
                </a:extLst>
              </a:tr>
              <a:tr h="255697">
                <a:tc>
                  <a:txBody>
                    <a:bodyPr/>
                    <a:lstStyle/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500" b="1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探索</a:t>
                      </a:r>
                      <a:r>
                        <a:rPr lang="zh-TW" altLang="en-US" sz="15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式資料分析</a:t>
                      </a:r>
                      <a:endParaRPr lang="zh-TW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15262793"/>
                  </a:ext>
                </a:extLst>
              </a:tr>
              <a:tr h="25569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tidyverse</a:t>
                      </a:r>
                      <a:r>
                        <a:rPr lang="en-US" sz="15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(ggplot2)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geom_density</a:t>
                      </a:r>
                      <a:r>
                        <a:rPr lang="en-US" sz="15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( ), </a:t>
                      </a:r>
                      <a:r>
                        <a:rPr lang="en-US" sz="15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geom_boxplot</a:t>
                      </a:r>
                      <a:r>
                        <a:rPr lang="en-US" sz="15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( ), </a:t>
                      </a:r>
                      <a:r>
                        <a:rPr lang="en-US" sz="15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geom_tile</a:t>
                      </a:r>
                      <a:r>
                        <a:rPr lang="en-US" sz="15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( ), </a:t>
                      </a:r>
                      <a:r>
                        <a:rPr lang="en-US" sz="15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facet_wrap</a:t>
                      </a:r>
                      <a:r>
                        <a:rPr lang="en-US" sz="15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( 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4204911878"/>
                  </a:ext>
                </a:extLst>
              </a:tr>
              <a:tr h="25569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GGally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ggparcoord</a:t>
                      </a:r>
                      <a:r>
                        <a:rPr lang="en-US" sz="15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( 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882780281"/>
                  </a:ext>
                </a:extLst>
              </a:tr>
              <a:tr h="25569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gridExtra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grid.arrange</a:t>
                      </a:r>
                      <a:r>
                        <a:rPr lang="en-US" sz="15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( 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4262072725"/>
                  </a:ext>
                </a:extLst>
              </a:tr>
              <a:tr h="255697">
                <a:tc>
                  <a:txBody>
                    <a:bodyPr/>
                    <a:lstStyle/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500" b="1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遺失</a:t>
                      </a:r>
                      <a:r>
                        <a:rPr lang="zh-TW" altLang="en-US" sz="15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值</a:t>
                      </a:r>
                      <a:endParaRPr lang="zh-TW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35366122"/>
                  </a:ext>
                </a:extLst>
              </a:tr>
              <a:tr h="25569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VIM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aggr</a:t>
                      </a:r>
                      <a:r>
                        <a:rPr lang="en-US" sz="15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( ), </a:t>
                      </a:r>
                      <a:r>
                        <a:rPr lang="en-US" sz="15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matrixplot</a:t>
                      </a:r>
                      <a:r>
                        <a:rPr lang="en-US" sz="15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( ), </a:t>
                      </a:r>
                      <a:r>
                        <a:rPr lang="en-US" sz="15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kNN</a:t>
                      </a:r>
                      <a:r>
                        <a:rPr lang="en-US" sz="15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( 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959986270"/>
                  </a:ext>
                </a:extLst>
              </a:tr>
              <a:tr h="25569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mice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mice( 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850874420"/>
                  </a:ext>
                </a:extLst>
              </a:tr>
              <a:tr h="255697">
                <a:tc>
                  <a:txBody>
                    <a:bodyPr/>
                    <a:lstStyle/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5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資料轉換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55583023"/>
                  </a:ext>
                </a:extLst>
              </a:tr>
              <a:tr h="25569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timeDate</a:t>
                      </a:r>
                      <a:r>
                        <a:rPr lang="en-US" altLang="zh-TW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(</a:t>
                      </a:r>
                      <a:r>
                        <a:rPr lang="en-US" sz="15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fBasics</a:t>
                      </a:r>
                      <a:r>
                        <a:rPr lang="en-US" altLang="zh-TW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Skewness</a:t>
                      </a:r>
                      <a:r>
                        <a:rPr lang="en-US" altLang="zh-TW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(</a:t>
                      </a:r>
                      <a:r>
                        <a:rPr lang="zh-TW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altLang="zh-TW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937299126"/>
                  </a:ext>
                </a:extLst>
              </a:tr>
              <a:tr h="255697">
                <a:tc>
                  <a:txBody>
                    <a:bodyPr/>
                    <a:lstStyle/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500" b="1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維</a:t>
                      </a:r>
                      <a:r>
                        <a:rPr lang="zh-TW" altLang="en-US" sz="15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度縮減</a:t>
                      </a:r>
                      <a:endParaRPr lang="zh-TW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75143744"/>
                  </a:ext>
                </a:extLst>
              </a:tr>
              <a:tr h="25569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factoextra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fviz_eig</a:t>
                      </a:r>
                      <a:r>
                        <a:rPr lang="en-US" sz="15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( 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023348902"/>
                  </a:ext>
                </a:extLst>
              </a:tr>
              <a:tr h="25569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FactoMineR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PCA(</a:t>
                      </a:r>
                      <a:r>
                        <a:rPr lang="zh-TW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altLang="zh-TW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112423272"/>
                  </a:ext>
                </a:extLst>
              </a:tr>
              <a:tr h="25569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plotly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plot_ly</a:t>
                      </a:r>
                      <a:r>
                        <a:rPr lang="en-US" altLang="zh-TW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(</a:t>
                      </a:r>
                      <a:r>
                        <a:rPr lang="zh-TW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altLang="zh-TW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744940890"/>
                  </a:ext>
                </a:extLst>
              </a:tr>
              <a:tr h="25569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ggbiplot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ggbiplot</a:t>
                      </a:r>
                      <a:r>
                        <a:rPr lang="en-US" sz="15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( 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879060733"/>
                  </a:ext>
                </a:extLst>
              </a:tr>
              <a:tr h="25569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vegan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isomap</a:t>
                      </a:r>
                      <a:r>
                        <a:rPr lang="en-US" sz="15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( 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01720211"/>
                  </a:ext>
                </a:extLst>
              </a:tr>
              <a:tr h="25569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coRanking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coranking</a:t>
                      </a:r>
                      <a:r>
                        <a:rPr lang="en-US" sz="15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( ), LCMC( 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655392147"/>
                  </a:ext>
                </a:extLst>
              </a:tr>
              <a:tr h="255697">
                <a:tc>
                  <a:txBody>
                    <a:bodyPr/>
                    <a:lstStyle/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500" b="1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群集</a:t>
                      </a:r>
                      <a:r>
                        <a:rPr lang="zh-TW" altLang="en-US" sz="15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分析</a:t>
                      </a:r>
                      <a:endParaRPr lang="zh-TW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33961152"/>
                  </a:ext>
                </a:extLst>
              </a:tr>
              <a:tr h="25569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pheatmap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pheatmap</a:t>
                      </a:r>
                      <a:r>
                        <a:rPr lang="en-US" sz="15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( 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715528963"/>
                  </a:ext>
                </a:extLst>
              </a:tr>
              <a:tr h="25569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clValid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clValid</a:t>
                      </a:r>
                      <a:r>
                        <a:rPr lang="en-US" sz="15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( 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444652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923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-210312" y="126001"/>
            <a:ext cx="295351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3200" b="1" dirty="0" smtClean="0">
                <a:solidFill>
                  <a:srgbClr val="607D8B"/>
                </a:solidFill>
                <a:ea typeface="微軟正黑體" panose="020B0604030504040204" pitchFamily="34" charset="-120"/>
              </a:rPr>
              <a:t>附錄 </a:t>
            </a:r>
            <a:r>
              <a:rPr lang="en-US" altLang="zh-TW" sz="3600" b="1" dirty="0" smtClean="0">
                <a:solidFill>
                  <a:srgbClr val="607D8B"/>
                </a:solidFill>
                <a:ea typeface="微軟正黑體" panose="020B0604030504040204" pitchFamily="34" charset="-120"/>
              </a:rPr>
              <a:t>II </a:t>
            </a:r>
            <a:endParaRPr lang="en-US" altLang="zh-TW" sz="4000" b="1" dirty="0" smtClean="0">
              <a:solidFill>
                <a:srgbClr val="607D8B"/>
              </a:solidFill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640365" y="249111"/>
            <a:ext cx="3370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2196F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組內工作分配及期望成績</a:t>
            </a:r>
            <a:endParaRPr lang="zh-TW" altLang="en-US" sz="2000" b="1" dirty="0">
              <a:solidFill>
                <a:srgbClr val="2196F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2173407"/>
              </p:ext>
            </p:extLst>
          </p:nvPr>
        </p:nvGraphicFramePr>
        <p:xfrm>
          <a:off x="1411765" y="1158112"/>
          <a:ext cx="9046464" cy="41549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15488"/>
                <a:gridCol w="3015488"/>
                <a:gridCol w="3015488"/>
              </a:tblGrid>
              <a:tr h="88929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zh-TW" alt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藍雍淵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劉又瑄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蔡岱融</a:t>
                      </a:r>
                      <a:endParaRPr lang="zh-TW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610191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整理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Raw</a:t>
                      </a:r>
                      <a:r>
                        <a:rPr lang="en-US" altLang="zh-TW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Data</a:t>
                      </a:r>
                      <a:endParaRPr lang="en-US" altLang="zh-TW" sz="1800" b="0" i="0" kern="1200" dirty="0" smtClean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處理資料轉換</a:t>
                      </a:r>
                      <a:endParaRPr lang="en-US" altLang="zh-TW" sz="1800" b="0" i="0" kern="1200" dirty="0" smtClean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分析 </a:t>
                      </a:r>
                      <a:r>
                        <a:rPr lang="en-US" altLang="zh-TW" sz="1800" b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Data</a:t>
                      </a:r>
                      <a:r>
                        <a:rPr lang="en-US" altLang="zh-TW" sz="1800" b="0" baseline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set n&gt;&gt;p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800" b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影片製作</a:t>
                      </a:r>
                      <a:endParaRPr lang="en-US" altLang="zh-TW" sz="1800" b="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zh-TW" sz="1800" b="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800" b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整理資料背景</a:t>
                      </a:r>
                      <a:endParaRPr lang="en-US" altLang="zh-TW" sz="1800" b="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800" b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分析 </a:t>
                      </a:r>
                      <a:r>
                        <a:rPr lang="en-US" altLang="zh-TW" sz="1800" b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Data</a:t>
                      </a:r>
                      <a:r>
                        <a:rPr lang="en-US" altLang="zh-TW" sz="1800" b="0" baseline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set n=p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800" b="0" baseline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資料彙整</a:t>
                      </a:r>
                      <a:endParaRPr lang="en-US" altLang="zh-TW" sz="1800" b="0" baseline="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TW" sz="1800" b="0" baseline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PPT</a:t>
                      </a:r>
                      <a:r>
                        <a:rPr lang="zh-TW" altLang="en-US" sz="1800" b="0" baseline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製作</a:t>
                      </a:r>
                      <a:endParaRPr lang="zh-TW" altLang="en-US" sz="1800" b="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l"/>
                      <a:endParaRPr lang="zh-TW" altLang="en-US" sz="18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zh-TW" sz="1800" b="0" i="0" kern="1200" dirty="0" smtClean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285750" marR="0" lvl="0" indent="-2857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整理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Raw</a:t>
                      </a:r>
                      <a:r>
                        <a:rPr lang="en-US" altLang="zh-TW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Data</a:t>
                      </a:r>
                    </a:p>
                    <a:p>
                      <a:pPr marL="285750" marR="0" lvl="0" indent="-2857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探索式資料分析</a:t>
                      </a:r>
                      <a:endParaRPr lang="en-US" altLang="zh-TW" sz="1800" b="0" i="0" kern="1200" dirty="0" smtClean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285750" marR="0" lvl="0" indent="-2857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處理</a:t>
                      </a:r>
                      <a:r>
                        <a:rPr lang="en-US" altLang="zh-TW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Missing Values</a:t>
                      </a:r>
                      <a:endParaRPr lang="en-US" altLang="zh-TW" sz="1800" b="0" i="0" kern="1200" dirty="0" smtClean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285750" marR="0" lvl="0" indent="-2857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800" b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分析</a:t>
                      </a:r>
                      <a:r>
                        <a:rPr lang="en-US" altLang="zh-TW" sz="1800" b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Data</a:t>
                      </a:r>
                      <a:r>
                        <a:rPr lang="en-US" altLang="zh-TW" sz="1800" b="0" baseline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set n&lt;&lt;p</a:t>
                      </a:r>
                      <a:endParaRPr lang="zh-TW" altLang="en-US" sz="1800" b="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l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</a:tr>
              <a:tr h="1610191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8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期望分數</a:t>
                      </a:r>
                      <a:r>
                        <a:rPr lang="en-US" altLang="zh-TW" sz="18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:90</a:t>
                      </a:r>
                      <a:r>
                        <a:rPr lang="zh-TW" altLang="en-US" sz="18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</a:t>
                      </a:r>
                      <a:endParaRPr lang="en-US" altLang="zh-TW" sz="1800" b="1" dirty="0" smtClean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期望分數</a:t>
                      </a:r>
                      <a:r>
                        <a:rPr lang="en-US" altLang="zh-TW" sz="18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:90</a:t>
                      </a:r>
                      <a:r>
                        <a:rPr lang="zh-TW" altLang="en-US" sz="18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</a:t>
                      </a:r>
                      <a:endParaRPr lang="zh-TW" altLang="en-US" sz="1800" b="1" dirty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期望分數</a:t>
                      </a:r>
                      <a:r>
                        <a:rPr lang="en-US" altLang="zh-TW" sz="18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:90</a:t>
                      </a:r>
                      <a:r>
                        <a:rPr lang="zh-TW" altLang="en-US" sz="18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</a:t>
                      </a:r>
                      <a:endParaRPr lang="en-US" sz="1800" b="1" i="0" u="none" strike="noStrike" dirty="0">
                        <a:solidFill>
                          <a:srgbClr val="C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456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-2043621" y="373711"/>
            <a:ext cx="772566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3200" b="1" dirty="0" smtClean="0">
                <a:solidFill>
                  <a:srgbClr val="607D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變數說明</a:t>
            </a:r>
            <a:endParaRPr lang="en-US" altLang="zh-TW" sz="3200" b="1" dirty="0" smtClean="0">
              <a:solidFill>
                <a:srgbClr val="607D8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87125"/>
              </p:ext>
            </p:extLst>
          </p:nvPr>
        </p:nvGraphicFramePr>
        <p:xfrm>
          <a:off x="1311741" y="1839441"/>
          <a:ext cx="9574614" cy="2915439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326512"/>
                <a:gridCol w="3137451"/>
                <a:gridCol w="4110651"/>
              </a:tblGrid>
              <a:tr h="510588">
                <a:tc gridSpan="2">
                  <a:txBody>
                    <a:bodyPr/>
                    <a:lstStyle/>
                    <a:p>
                      <a:pPr algn="l"/>
                      <a:r>
                        <a:rPr lang="zh-TW" altLang="en-US" sz="2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水質指標</a:t>
                      </a:r>
                      <a:endParaRPr lang="en-US" altLang="zh-TW" sz="20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R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TW" altLang="en-US" sz="28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流入水質狀況</a:t>
                      </a:r>
                      <a:endParaRPr lang="zh-TW" altLang="en-US" sz="20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404851">
                <a:tc>
                  <a:txBody>
                    <a:bodyPr/>
                    <a:lstStyle/>
                    <a:p>
                      <a:pPr algn="l"/>
                      <a:r>
                        <a:rPr lang="en-US" altLang="zh-TW" sz="2800" b="1" dirty="0" smtClean="0">
                          <a:solidFill>
                            <a:srgbClr val="C00000"/>
                          </a:solidFill>
                          <a:latin typeface="+mn-lt"/>
                        </a:rPr>
                        <a:t>Q- </a:t>
                      </a:r>
                      <a:r>
                        <a:rPr lang="zh-TW" altLang="en-US" sz="20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水流</a:t>
                      </a:r>
                      <a:r>
                        <a:rPr lang="en-US" altLang="zh-TW" sz="18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(L/</a:t>
                      </a:r>
                      <a:r>
                        <a:rPr lang="en-US" altLang="zh-TW" sz="1800" b="1" dirty="0" err="1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hr</a:t>
                      </a:r>
                      <a:r>
                        <a:rPr lang="en-US" altLang="zh-TW" sz="18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altLang="zh-TW" sz="2000" b="1" dirty="0" smtClean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l"/>
                      <a:r>
                        <a:rPr lang="en-US" altLang="zh-TW" sz="2800" b="1" dirty="0" smtClean="0">
                          <a:solidFill>
                            <a:srgbClr val="C00000"/>
                          </a:solidFill>
                          <a:latin typeface="+mn-lt"/>
                        </a:rPr>
                        <a:t>ZN-</a:t>
                      </a:r>
                      <a:r>
                        <a:rPr lang="zh-TW" altLang="en-US" sz="20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鋅含量</a:t>
                      </a:r>
                      <a:endParaRPr lang="en-US" altLang="zh-TW" sz="2000" b="1" dirty="0" smtClean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l"/>
                      <a:r>
                        <a:rPr lang="en-US" altLang="zh-TW" sz="2800" b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PH-</a:t>
                      </a:r>
                      <a:r>
                        <a:rPr lang="zh-TW" altLang="en-US" sz="2000" b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酸鹼值</a:t>
                      </a:r>
                      <a:endParaRPr lang="en-US" altLang="zh-TW" sz="2000" b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l"/>
                      <a:r>
                        <a:rPr lang="en-US" altLang="zh-TW" sz="2800" b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COND</a:t>
                      </a:r>
                      <a:r>
                        <a:rPr lang="en-US" altLang="zh-TW" sz="2000" b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r>
                        <a:rPr lang="zh-TW" altLang="en-US" sz="2000" b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導電度</a:t>
                      </a:r>
                      <a:endParaRPr lang="en-US" altLang="zh-TW" sz="2000" b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l"/>
                      <a:endParaRPr lang="zh-TW" altLang="en-US" sz="28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DBO</a:t>
                      </a:r>
                      <a:r>
                        <a:rPr lang="en-US" altLang="zh-TW" sz="28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-</a:t>
                      </a:r>
                      <a:r>
                        <a:rPr lang="zh-TW" altLang="en-US" sz="2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生化需氧量</a:t>
                      </a:r>
                      <a:endParaRPr lang="zh-TW" altLang="en-US" sz="2800" b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DQO</a:t>
                      </a:r>
                      <a:r>
                        <a:rPr lang="en-US" altLang="zh-TW" sz="28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-</a:t>
                      </a:r>
                      <a:r>
                        <a:rPr lang="zh-TW" altLang="en-US" sz="2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化學需氧量</a:t>
                      </a:r>
                      <a:endParaRPr lang="en-US" altLang="zh-TW" sz="2800" b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SS-</a:t>
                      </a:r>
                      <a:r>
                        <a:rPr lang="zh-TW" altLang="en-US" sz="2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懸浮固體</a:t>
                      </a:r>
                      <a:endParaRPr lang="en-US" altLang="zh-TW" sz="2000" b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l"/>
                      <a:r>
                        <a:rPr lang="en-US" altLang="zh-TW" sz="28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SSV-</a:t>
                      </a:r>
                      <a:r>
                        <a:rPr lang="zh-TW" altLang="en-US" sz="2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揮發性懸浮固體</a:t>
                      </a:r>
                      <a:endParaRPr lang="en-US" altLang="zh-TW" sz="2000" b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l"/>
                      <a:r>
                        <a:rPr lang="en-US" altLang="zh-TW" sz="28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SED-</a:t>
                      </a:r>
                      <a:r>
                        <a:rPr lang="zh-TW" altLang="en-US" sz="2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沉積物</a:t>
                      </a:r>
                      <a:endParaRPr lang="en-US" altLang="zh-TW" sz="2000" b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</a:rPr>
                        <a:t>Normal </a:t>
                      </a:r>
                      <a:r>
                        <a:rPr lang="en-US" altLang="zh-TW" sz="18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  <a:r>
                        <a:rPr lang="en-US" altLang="zh-TW" sz="18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altLang="zh-TW" sz="1800" b="1" dirty="0" smtClean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</a:rPr>
                        <a:t>Normal_Low_Influent</a:t>
                      </a:r>
                      <a:r>
                        <a:rPr lang="en-US" altLang="zh-TW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</a:rPr>
                        <a:t>  </a:t>
                      </a:r>
                      <a:r>
                        <a:rPr lang="en-US" altLang="zh-TW" sz="18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流入量少</a:t>
                      </a:r>
                      <a:r>
                        <a:rPr lang="en-US" altLang="zh-TW" sz="18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altLang="zh-TW" sz="2400" b="1" dirty="0" smtClean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</a:rPr>
                        <a:t>Normal_over_Mean</a:t>
                      </a:r>
                      <a:r>
                        <a:rPr lang="zh-TW" altLang="en-US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altLang="zh-TW" sz="18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較乾淨</a:t>
                      </a:r>
                      <a:r>
                        <a:rPr lang="en-US" altLang="zh-TW" sz="18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</a:rPr>
                        <a:t>Settler_Problem</a:t>
                      </a:r>
                      <a:r>
                        <a:rPr lang="en-US" altLang="zh-TW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altLang="zh-TW" sz="18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處理器故障</a:t>
                      </a:r>
                      <a:r>
                        <a:rPr lang="en-US" altLang="zh-TW" sz="18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altLang="zh-TW" sz="1800" b="1" dirty="0" smtClean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</a:rPr>
                        <a:t>Solid_Overload</a:t>
                      </a:r>
                      <a:r>
                        <a:rPr lang="zh-TW" altLang="en-US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altLang="zh-TW" sz="18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固體超標</a:t>
                      </a:r>
                      <a:r>
                        <a:rPr lang="en-US" altLang="zh-TW" sz="18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altLang="zh-TW" sz="2400" b="1" dirty="0" smtClean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</a:rPr>
                        <a:t>Storm</a:t>
                      </a:r>
                      <a:r>
                        <a:rPr lang="zh-TW" altLang="en-US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altLang="zh-TW" sz="18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豪雨</a:t>
                      </a:r>
                      <a:r>
                        <a:rPr lang="en-US" altLang="zh-TW" sz="18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2" name="文字方塊 1"/>
          <p:cNvSpPr txBox="1"/>
          <p:nvPr/>
        </p:nvSpPr>
        <p:spPr>
          <a:xfrm>
            <a:off x="4590288" y="958486"/>
            <a:ext cx="157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437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-1860741" y="346279"/>
            <a:ext cx="772566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3200" b="1" dirty="0" smtClean="0">
                <a:solidFill>
                  <a:srgbClr val="607D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變數說明</a:t>
            </a:r>
            <a:endParaRPr lang="en-US" altLang="zh-TW" sz="3200" b="1" dirty="0" smtClean="0">
              <a:solidFill>
                <a:srgbClr val="607D8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769438" y="3226920"/>
            <a:ext cx="1563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初步處理</a:t>
            </a:r>
            <a:endParaRPr lang="zh-TW" altLang="en-US" sz="16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123651" y="3217917"/>
            <a:ext cx="1563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 smtClean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zh-TW" altLang="en-US" sz="1600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級</a:t>
            </a:r>
            <a:r>
              <a:rPr lang="zh-TW" altLang="en-US" sz="1600" b="1" dirty="0" smtClean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處理</a:t>
            </a:r>
            <a:endParaRPr lang="zh-TW" altLang="en-US" sz="1600" b="1" dirty="0">
              <a:solidFill>
                <a:schemeClr val="accent4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621321" y="3271366"/>
            <a:ext cx="1563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rgbClr val="2196F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zh-TW" altLang="en-US" sz="1600" b="1" dirty="0" smtClean="0">
                <a:solidFill>
                  <a:srgbClr val="2196F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級處理</a:t>
            </a:r>
            <a:endParaRPr lang="zh-TW" altLang="en-US" sz="1600" b="1" dirty="0">
              <a:solidFill>
                <a:srgbClr val="2196F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9" name="直線接點 18"/>
          <p:cNvCxnSpPr/>
          <p:nvPr/>
        </p:nvCxnSpPr>
        <p:spPr>
          <a:xfrm>
            <a:off x="-141401" y="3901776"/>
            <a:ext cx="12547076" cy="103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" name="群組 3"/>
          <p:cNvGrpSpPr/>
          <p:nvPr/>
        </p:nvGrpSpPr>
        <p:grpSpPr>
          <a:xfrm>
            <a:off x="112538" y="2577356"/>
            <a:ext cx="1875647" cy="2530456"/>
            <a:chOff x="388428" y="2096408"/>
            <a:chExt cx="2543944" cy="2530456"/>
          </a:xfrm>
        </p:grpSpPr>
        <p:sp>
          <p:nvSpPr>
            <p:cNvPr id="10" name="圓角矩形 9"/>
            <p:cNvSpPr/>
            <p:nvPr/>
          </p:nvSpPr>
          <p:spPr>
            <a:xfrm>
              <a:off x="388428" y="2145063"/>
              <a:ext cx="2522525" cy="2481801"/>
            </a:xfrm>
            <a:prstGeom prst="roundRect">
              <a:avLst/>
            </a:prstGeom>
            <a:solidFill>
              <a:srgbClr val="F6B7B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1311762" y="2096408"/>
              <a:ext cx="4455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b="1" dirty="0" smtClean="0">
                  <a:solidFill>
                    <a:schemeClr val="bg1"/>
                  </a:solidFill>
                </a:rPr>
                <a:t>E</a:t>
              </a:r>
              <a:endParaRPr lang="zh-TW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748162" y="2707191"/>
              <a:ext cx="8509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 smtClean="0">
                  <a:solidFill>
                    <a:srgbClr val="C00000"/>
                  </a:solidFill>
                </a:rPr>
                <a:t>Q</a:t>
              </a:r>
            </a:p>
            <a:p>
              <a:r>
                <a:rPr lang="en-US" altLang="zh-TW" sz="2000" b="1" dirty="0" smtClean="0">
                  <a:solidFill>
                    <a:srgbClr val="C00000"/>
                  </a:solidFill>
                </a:rPr>
                <a:t>ZN</a:t>
              </a:r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737080" y="3352280"/>
              <a:ext cx="11055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 smtClean="0">
                  <a:solidFill>
                    <a:schemeClr val="bg2">
                      <a:lumMod val="25000"/>
                    </a:schemeClr>
                  </a:solidFill>
                </a:rPr>
                <a:t>PH</a:t>
              </a:r>
            </a:p>
            <a:p>
              <a:r>
                <a:rPr lang="en-US" altLang="zh-TW" sz="2000" b="1" dirty="0" smtClean="0">
                  <a:solidFill>
                    <a:schemeClr val="bg2">
                      <a:lumMod val="25000"/>
                    </a:schemeClr>
                  </a:solidFill>
                </a:rPr>
                <a:t>COND</a:t>
              </a: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1722798" y="2699999"/>
              <a:ext cx="120957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solidFill>
                    <a:schemeClr val="bg2">
                      <a:lumMod val="25000"/>
                    </a:schemeClr>
                  </a:solidFill>
                </a:rPr>
                <a:t>DBO</a:t>
              </a:r>
            </a:p>
            <a:p>
              <a:r>
                <a:rPr lang="en-US" altLang="zh-TW" sz="2000" b="1" dirty="0" smtClean="0">
                  <a:solidFill>
                    <a:schemeClr val="bg2">
                      <a:lumMod val="25000"/>
                    </a:schemeClr>
                  </a:solidFill>
                </a:rPr>
                <a:t>DQO</a:t>
              </a:r>
            </a:p>
            <a:p>
              <a:r>
                <a:rPr lang="en-US" altLang="zh-TW" sz="2000" b="1" dirty="0" smtClean="0">
                  <a:solidFill>
                    <a:schemeClr val="bg2">
                      <a:lumMod val="25000"/>
                    </a:schemeClr>
                  </a:solidFill>
                </a:rPr>
                <a:t>SS</a:t>
              </a:r>
            </a:p>
            <a:p>
              <a:r>
                <a:rPr lang="en-US" altLang="zh-TW" sz="2000" b="1" dirty="0" smtClean="0">
                  <a:solidFill>
                    <a:schemeClr val="bg2">
                      <a:lumMod val="25000"/>
                    </a:schemeClr>
                  </a:solidFill>
                </a:rPr>
                <a:t>SSV</a:t>
              </a:r>
            </a:p>
            <a:p>
              <a:r>
                <a:rPr lang="en-US" altLang="zh-TW" sz="2000" b="1" dirty="0" smtClean="0">
                  <a:solidFill>
                    <a:schemeClr val="bg2">
                      <a:lumMod val="25000"/>
                    </a:schemeClr>
                  </a:solidFill>
                </a:rPr>
                <a:t>SED</a:t>
              </a:r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3224621" y="2587398"/>
            <a:ext cx="1893459" cy="2520414"/>
            <a:chOff x="388428" y="2106450"/>
            <a:chExt cx="2522525" cy="2520414"/>
          </a:xfrm>
        </p:grpSpPr>
        <p:sp>
          <p:nvSpPr>
            <p:cNvPr id="23" name="圓角矩形 22"/>
            <p:cNvSpPr/>
            <p:nvPr/>
          </p:nvSpPr>
          <p:spPr>
            <a:xfrm>
              <a:off x="388428" y="2145063"/>
              <a:ext cx="2522525" cy="2481801"/>
            </a:xfrm>
            <a:prstGeom prst="roundRect">
              <a:avLst/>
            </a:prstGeom>
            <a:solidFill>
              <a:srgbClr val="BBD08B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1350912" y="2106450"/>
              <a:ext cx="4455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b="1" dirty="0" smtClean="0">
                  <a:solidFill>
                    <a:schemeClr val="bg1"/>
                  </a:solidFill>
                </a:rPr>
                <a:t>P</a:t>
              </a:r>
              <a:endParaRPr lang="zh-TW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638691" y="2807721"/>
              <a:ext cx="11154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 smtClean="0">
                  <a:solidFill>
                    <a:schemeClr val="bg2">
                      <a:lumMod val="25000"/>
                    </a:schemeClr>
                  </a:solidFill>
                </a:rPr>
                <a:t>PH</a:t>
              </a:r>
            </a:p>
            <a:p>
              <a:r>
                <a:rPr lang="en-US" altLang="zh-TW" sz="2000" b="1" dirty="0" smtClean="0">
                  <a:solidFill>
                    <a:schemeClr val="bg2">
                      <a:lumMod val="25000"/>
                    </a:schemeClr>
                  </a:solidFill>
                </a:rPr>
                <a:t>COND</a:t>
              </a:r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1702038" y="2791773"/>
              <a:ext cx="99241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solidFill>
                    <a:schemeClr val="bg2">
                      <a:lumMod val="25000"/>
                    </a:schemeClr>
                  </a:solidFill>
                </a:rPr>
                <a:t>DBO</a:t>
              </a:r>
            </a:p>
            <a:p>
              <a:r>
                <a:rPr lang="en-US" altLang="zh-TW" sz="2000" b="1" dirty="0" smtClean="0">
                  <a:solidFill>
                    <a:schemeClr val="bg2">
                      <a:lumMod val="25000"/>
                    </a:schemeClr>
                  </a:solidFill>
                </a:rPr>
                <a:t>DQO</a:t>
              </a:r>
            </a:p>
            <a:p>
              <a:r>
                <a:rPr lang="en-US" altLang="zh-TW" sz="2000" b="1" dirty="0" smtClean="0">
                  <a:solidFill>
                    <a:schemeClr val="bg2">
                      <a:lumMod val="25000"/>
                    </a:schemeClr>
                  </a:solidFill>
                </a:rPr>
                <a:t>SS</a:t>
              </a:r>
            </a:p>
            <a:p>
              <a:r>
                <a:rPr lang="en-US" altLang="zh-TW" sz="2000" b="1" dirty="0" smtClean="0">
                  <a:solidFill>
                    <a:schemeClr val="bg2">
                      <a:lumMod val="25000"/>
                    </a:schemeClr>
                  </a:solidFill>
                </a:rPr>
                <a:t>SSV</a:t>
              </a:r>
            </a:p>
            <a:p>
              <a:r>
                <a:rPr lang="en-US" altLang="zh-TW" sz="2000" b="1" dirty="0" smtClean="0">
                  <a:solidFill>
                    <a:schemeClr val="bg2">
                      <a:lumMod val="25000"/>
                    </a:schemeClr>
                  </a:solidFill>
                </a:rPr>
                <a:t>SED</a:t>
              </a:r>
            </a:p>
          </p:txBody>
        </p:sp>
      </p:grpSp>
      <p:grpSp>
        <p:nvGrpSpPr>
          <p:cNvPr id="45" name="群組 44"/>
          <p:cNvGrpSpPr/>
          <p:nvPr/>
        </p:nvGrpSpPr>
        <p:grpSpPr>
          <a:xfrm>
            <a:off x="6685030" y="2626010"/>
            <a:ext cx="1945435" cy="2481801"/>
            <a:chOff x="388428" y="2145063"/>
            <a:chExt cx="2522525" cy="2481801"/>
          </a:xfrm>
          <a:solidFill>
            <a:srgbClr val="92D9DC"/>
          </a:solidFill>
        </p:grpSpPr>
        <p:sp>
          <p:nvSpPr>
            <p:cNvPr id="46" name="圓角矩形 45"/>
            <p:cNvSpPr/>
            <p:nvPr/>
          </p:nvSpPr>
          <p:spPr>
            <a:xfrm>
              <a:off x="388428" y="2145063"/>
              <a:ext cx="2522525" cy="248180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1307188" y="2145063"/>
              <a:ext cx="445548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TW" sz="4000" b="1" dirty="0" smtClean="0">
                  <a:solidFill>
                    <a:schemeClr val="bg1"/>
                  </a:solidFill>
                </a:rPr>
                <a:t>D</a:t>
              </a:r>
              <a:endParaRPr lang="zh-TW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638691" y="2807721"/>
              <a:ext cx="1115464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 smtClean="0">
                  <a:solidFill>
                    <a:schemeClr val="bg2">
                      <a:lumMod val="25000"/>
                    </a:schemeClr>
                  </a:solidFill>
                </a:rPr>
                <a:t>PH</a:t>
              </a:r>
            </a:p>
            <a:p>
              <a:r>
                <a:rPr lang="en-US" altLang="zh-TW" sz="2000" b="1" dirty="0" smtClean="0">
                  <a:solidFill>
                    <a:schemeClr val="bg2">
                      <a:lumMod val="25000"/>
                    </a:schemeClr>
                  </a:solidFill>
                </a:rPr>
                <a:t>COND</a:t>
              </a:r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1702038" y="2791773"/>
              <a:ext cx="992410" cy="16312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solidFill>
                    <a:schemeClr val="bg2">
                      <a:lumMod val="25000"/>
                    </a:schemeClr>
                  </a:solidFill>
                </a:rPr>
                <a:t>DBO</a:t>
              </a:r>
            </a:p>
            <a:p>
              <a:r>
                <a:rPr lang="en-US" altLang="zh-TW" sz="2000" b="1" dirty="0" smtClean="0">
                  <a:solidFill>
                    <a:schemeClr val="bg2">
                      <a:lumMod val="25000"/>
                    </a:schemeClr>
                  </a:solidFill>
                </a:rPr>
                <a:t>DQO</a:t>
              </a:r>
            </a:p>
            <a:p>
              <a:r>
                <a:rPr lang="en-US" altLang="zh-TW" sz="2000" b="1" dirty="0" smtClean="0">
                  <a:solidFill>
                    <a:schemeClr val="bg2">
                      <a:lumMod val="25000"/>
                    </a:schemeClr>
                  </a:solidFill>
                </a:rPr>
                <a:t>SS</a:t>
              </a:r>
            </a:p>
            <a:p>
              <a:r>
                <a:rPr lang="en-US" altLang="zh-TW" sz="2000" b="1" dirty="0" smtClean="0">
                  <a:solidFill>
                    <a:schemeClr val="bg2">
                      <a:lumMod val="25000"/>
                    </a:schemeClr>
                  </a:solidFill>
                </a:rPr>
                <a:t>SSV</a:t>
              </a:r>
            </a:p>
            <a:p>
              <a:r>
                <a:rPr lang="en-US" altLang="zh-TW" sz="2000" b="1" dirty="0" smtClean="0">
                  <a:solidFill>
                    <a:schemeClr val="bg2">
                      <a:lumMod val="25000"/>
                    </a:schemeClr>
                  </a:solidFill>
                </a:rPr>
                <a:t>SED</a:t>
              </a:r>
            </a:p>
          </p:txBody>
        </p:sp>
      </p:grpSp>
      <p:grpSp>
        <p:nvGrpSpPr>
          <p:cNvPr id="50" name="群組 49"/>
          <p:cNvGrpSpPr/>
          <p:nvPr/>
        </p:nvGrpSpPr>
        <p:grpSpPr>
          <a:xfrm>
            <a:off x="10141749" y="2725289"/>
            <a:ext cx="1955418" cy="2481801"/>
            <a:chOff x="388428" y="2145063"/>
            <a:chExt cx="2522525" cy="2481801"/>
          </a:xfrm>
          <a:solidFill>
            <a:srgbClr val="DEB9F9"/>
          </a:solidFill>
        </p:grpSpPr>
        <p:sp>
          <p:nvSpPr>
            <p:cNvPr id="51" name="圓角矩形 50"/>
            <p:cNvSpPr/>
            <p:nvPr/>
          </p:nvSpPr>
          <p:spPr>
            <a:xfrm>
              <a:off x="388428" y="2145063"/>
              <a:ext cx="2522525" cy="248180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文字方塊 51"/>
            <p:cNvSpPr txBox="1"/>
            <p:nvPr/>
          </p:nvSpPr>
          <p:spPr>
            <a:xfrm>
              <a:off x="1327712" y="2145498"/>
              <a:ext cx="445548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TW" sz="4000" b="1" dirty="0" smtClean="0">
                  <a:solidFill>
                    <a:schemeClr val="bg1"/>
                  </a:solidFill>
                </a:rPr>
                <a:t>S</a:t>
              </a:r>
              <a:endParaRPr lang="zh-TW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638691" y="2807721"/>
              <a:ext cx="1115464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 smtClean="0">
                  <a:solidFill>
                    <a:schemeClr val="bg2">
                      <a:lumMod val="25000"/>
                    </a:schemeClr>
                  </a:solidFill>
                </a:rPr>
                <a:t>PH</a:t>
              </a:r>
            </a:p>
            <a:p>
              <a:r>
                <a:rPr lang="en-US" altLang="zh-TW" sz="2000" b="1" dirty="0" smtClean="0">
                  <a:solidFill>
                    <a:schemeClr val="bg2">
                      <a:lumMod val="25000"/>
                    </a:schemeClr>
                  </a:solidFill>
                </a:rPr>
                <a:t>COND</a:t>
              </a:r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1702038" y="2791773"/>
              <a:ext cx="992410" cy="16312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solidFill>
                    <a:schemeClr val="bg2">
                      <a:lumMod val="25000"/>
                    </a:schemeClr>
                  </a:solidFill>
                </a:rPr>
                <a:t>DBO</a:t>
              </a:r>
            </a:p>
            <a:p>
              <a:r>
                <a:rPr lang="en-US" altLang="zh-TW" sz="2000" b="1" dirty="0" smtClean="0">
                  <a:solidFill>
                    <a:schemeClr val="bg2">
                      <a:lumMod val="25000"/>
                    </a:schemeClr>
                  </a:solidFill>
                </a:rPr>
                <a:t>DQO</a:t>
              </a:r>
            </a:p>
            <a:p>
              <a:r>
                <a:rPr lang="en-US" altLang="zh-TW" sz="2000" b="1" dirty="0" smtClean="0">
                  <a:solidFill>
                    <a:schemeClr val="bg2">
                      <a:lumMod val="25000"/>
                    </a:schemeClr>
                  </a:solidFill>
                </a:rPr>
                <a:t>SS</a:t>
              </a:r>
            </a:p>
            <a:p>
              <a:r>
                <a:rPr lang="en-US" altLang="zh-TW" sz="2000" b="1" dirty="0" smtClean="0">
                  <a:solidFill>
                    <a:schemeClr val="bg2">
                      <a:lumMod val="25000"/>
                    </a:schemeClr>
                  </a:solidFill>
                </a:rPr>
                <a:t>SSV</a:t>
              </a:r>
            </a:p>
            <a:p>
              <a:r>
                <a:rPr lang="en-US" altLang="zh-TW" sz="2000" b="1" dirty="0" smtClean="0">
                  <a:solidFill>
                    <a:schemeClr val="bg2">
                      <a:lumMod val="25000"/>
                    </a:schemeClr>
                  </a:solidFill>
                </a:rPr>
                <a:t>SED</a:t>
              </a:r>
            </a:p>
          </p:txBody>
        </p:sp>
      </p:grpSp>
      <p:pic>
        <p:nvPicPr>
          <p:cNvPr id="55" name="圖片 5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736" y="3577518"/>
            <a:ext cx="777345" cy="777345"/>
          </a:xfrm>
          <a:prstGeom prst="rect">
            <a:avLst/>
          </a:prstGeom>
        </p:spPr>
      </p:pic>
      <p:pic>
        <p:nvPicPr>
          <p:cNvPr id="56" name="Picture 4" descr="ãwater treatment icon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464" y="3202241"/>
            <a:ext cx="1706732" cy="184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ãwater treatment iconãçåçæå°çµæ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010" y="3202241"/>
            <a:ext cx="1822342" cy="196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619221" y="5104223"/>
            <a:ext cx="1305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607D8B"/>
                </a:solidFill>
              </a:rPr>
              <a:t>Input</a:t>
            </a:r>
            <a:endParaRPr lang="zh-TW" altLang="en-US" sz="2400" b="1" dirty="0">
              <a:solidFill>
                <a:srgbClr val="607D8B"/>
              </a:solidFill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3333062" y="5255930"/>
            <a:ext cx="21185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607D8B"/>
                </a:solidFill>
              </a:rPr>
              <a:t>Input to</a:t>
            </a:r>
          </a:p>
          <a:p>
            <a:r>
              <a:rPr lang="en-US" altLang="zh-TW" sz="2000" b="1" dirty="0" smtClean="0">
                <a:solidFill>
                  <a:srgbClr val="607D8B"/>
                </a:solidFill>
              </a:rPr>
              <a:t> primary settler</a:t>
            </a:r>
            <a:endParaRPr lang="zh-TW" altLang="en-US" sz="2000" b="1" dirty="0">
              <a:solidFill>
                <a:srgbClr val="607D8B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6773196" y="5243505"/>
            <a:ext cx="21185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607D8B"/>
                </a:solidFill>
              </a:rPr>
              <a:t>Input to secondary settler</a:t>
            </a:r>
            <a:endParaRPr lang="zh-TW" altLang="en-US" sz="2000" b="1" dirty="0">
              <a:solidFill>
                <a:srgbClr val="607D8B"/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623870" y="5278781"/>
            <a:ext cx="1305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607D8B"/>
                </a:solidFill>
              </a:rPr>
              <a:t>O</a:t>
            </a:r>
            <a:r>
              <a:rPr lang="en-US" altLang="zh-TW" sz="2400" b="1" dirty="0" smtClean="0">
                <a:solidFill>
                  <a:srgbClr val="607D8B"/>
                </a:solidFill>
              </a:rPr>
              <a:t>utput</a:t>
            </a:r>
            <a:endParaRPr lang="zh-TW" altLang="en-US" sz="2400" b="1" dirty="0">
              <a:solidFill>
                <a:srgbClr val="607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76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12140" y="227684"/>
            <a:ext cx="223215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3200" b="1" dirty="0" smtClean="0">
                <a:solidFill>
                  <a:srgbClr val="607D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  <a:r>
              <a:rPr lang="zh-TW" altLang="en-US" sz="3200" b="1" dirty="0">
                <a:solidFill>
                  <a:srgbClr val="607D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流程</a:t>
            </a:r>
            <a:endParaRPr lang="en-US" altLang="zh-TW" sz="3200" b="1" dirty="0" smtClean="0">
              <a:solidFill>
                <a:srgbClr val="607D8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圓角矩形 1"/>
          <p:cNvSpPr/>
          <p:nvPr/>
        </p:nvSpPr>
        <p:spPr>
          <a:xfrm>
            <a:off x="1147572" y="1002791"/>
            <a:ext cx="1696720" cy="96012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/>
              <a:t>Raw Data</a:t>
            </a:r>
            <a:endParaRPr lang="zh-TW" altLang="en-US" sz="2400" b="1" dirty="0"/>
          </a:p>
        </p:txBody>
      </p:sp>
      <p:sp>
        <p:nvSpPr>
          <p:cNvPr id="6" name="圓角矩形 5"/>
          <p:cNvSpPr/>
          <p:nvPr/>
        </p:nvSpPr>
        <p:spPr>
          <a:xfrm>
            <a:off x="4082288" y="1045462"/>
            <a:ext cx="2313432" cy="9601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 smtClean="0"/>
              <a:t>Exploratory Data Analysis (EDA)</a:t>
            </a:r>
          </a:p>
        </p:txBody>
      </p:sp>
      <p:sp>
        <p:nvSpPr>
          <p:cNvPr id="7" name="圓角矩形 6"/>
          <p:cNvSpPr/>
          <p:nvPr/>
        </p:nvSpPr>
        <p:spPr>
          <a:xfrm>
            <a:off x="4082288" y="3842630"/>
            <a:ext cx="2313432" cy="96012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/>
              <a:t>Dimension Reduction</a:t>
            </a:r>
            <a:endParaRPr lang="zh-TW" altLang="en-US" sz="2400" b="1" dirty="0"/>
          </a:p>
        </p:txBody>
      </p:sp>
      <p:sp>
        <p:nvSpPr>
          <p:cNvPr id="8" name="圓角矩形 7"/>
          <p:cNvSpPr/>
          <p:nvPr/>
        </p:nvSpPr>
        <p:spPr>
          <a:xfrm>
            <a:off x="4082288" y="2445272"/>
            <a:ext cx="2313432" cy="9601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100" b="1" dirty="0" smtClean="0"/>
              <a:t>Missing Value</a:t>
            </a:r>
            <a:endParaRPr lang="zh-TW" altLang="en-US" sz="2100" b="1" dirty="0"/>
          </a:p>
        </p:txBody>
      </p:sp>
      <p:sp>
        <p:nvSpPr>
          <p:cNvPr id="9" name="圓角矩形 8"/>
          <p:cNvSpPr/>
          <p:nvPr/>
        </p:nvSpPr>
        <p:spPr>
          <a:xfrm>
            <a:off x="4082288" y="5239988"/>
            <a:ext cx="2313432" cy="96012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/>
              <a:t>Clustering</a:t>
            </a:r>
            <a:endParaRPr lang="zh-TW" altLang="en-US" sz="2400" b="1" dirty="0"/>
          </a:p>
        </p:txBody>
      </p:sp>
      <p:sp>
        <p:nvSpPr>
          <p:cNvPr id="11" name="向右箭號 10"/>
          <p:cNvSpPr/>
          <p:nvPr/>
        </p:nvSpPr>
        <p:spPr>
          <a:xfrm>
            <a:off x="3219450" y="1246631"/>
            <a:ext cx="487680" cy="384048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右箭號 12"/>
          <p:cNvSpPr/>
          <p:nvPr/>
        </p:nvSpPr>
        <p:spPr>
          <a:xfrm rot="5400000">
            <a:off x="5067410" y="2073830"/>
            <a:ext cx="343188" cy="310388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右箭號 15"/>
          <p:cNvSpPr/>
          <p:nvPr/>
        </p:nvSpPr>
        <p:spPr>
          <a:xfrm rot="5400000">
            <a:off x="5067410" y="3468817"/>
            <a:ext cx="343188" cy="310388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右箭號 16"/>
          <p:cNvSpPr/>
          <p:nvPr/>
        </p:nvSpPr>
        <p:spPr>
          <a:xfrm rot="5400000">
            <a:off x="5067410" y="4866175"/>
            <a:ext cx="343188" cy="310388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6487160" y="3842630"/>
            <a:ext cx="3635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b="1" dirty="0" smtClean="0">
                <a:solidFill>
                  <a:schemeClr val="bg2">
                    <a:lumMod val="25000"/>
                  </a:schemeClr>
                </a:solidFill>
              </a:rPr>
              <a:t>PCA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b="1" dirty="0" smtClean="0">
                <a:solidFill>
                  <a:schemeClr val="bg2">
                    <a:lumMod val="25000"/>
                  </a:schemeClr>
                </a:solidFill>
              </a:rPr>
              <a:t>ISOMAP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b="1" dirty="0" smtClean="0">
                <a:solidFill>
                  <a:schemeClr val="accent2">
                    <a:lumMod val="75000"/>
                  </a:schemeClr>
                </a:solidFill>
              </a:rPr>
              <a:t>DR Quality Assessment: LCMC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6487160" y="5366105"/>
            <a:ext cx="3635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b="1" dirty="0" err="1" smtClean="0">
                <a:solidFill>
                  <a:schemeClr val="bg2">
                    <a:lumMod val="25000"/>
                  </a:schemeClr>
                </a:solidFill>
              </a:rPr>
              <a:t>Hierarcical</a:t>
            </a:r>
            <a:r>
              <a:rPr lang="en-US" altLang="zh-TW" sz="2000" b="1" dirty="0" smtClean="0">
                <a:solidFill>
                  <a:schemeClr val="bg2">
                    <a:lumMod val="25000"/>
                  </a:schemeClr>
                </a:solidFill>
              </a:rPr>
              <a:t> 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b="1" dirty="0" smtClean="0">
                <a:solidFill>
                  <a:schemeClr val="accent2">
                    <a:lumMod val="75000"/>
                  </a:schemeClr>
                </a:solidFill>
              </a:rPr>
              <a:t>Validation: Internal, Stability</a:t>
            </a:r>
          </a:p>
        </p:txBody>
      </p:sp>
    </p:spTree>
    <p:extLst>
      <p:ext uri="{BB962C8B-B14F-4D97-AF65-F5344CB8AC3E}">
        <p14:creationId xmlns:p14="http://schemas.microsoft.com/office/powerpoint/2010/main" val="184551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3805</TotalTime>
  <Words>1711</Words>
  <Application>Microsoft Office PowerPoint</Application>
  <PresentationFormat>寬螢幕</PresentationFormat>
  <Paragraphs>1158</Paragraphs>
  <Slides>62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62</vt:i4>
      </vt:variant>
    </vt:vector>
  </HeadingPairs>
  <TitlesOfParts>
    <vt:vector size="70" baseType="lpstr">
      <vt:lpstr>微軟正黑體</vt:lpstr>
      <vt:lpstr>新細明體</vt:lpstr>
      <vt:lpstr>Arial</vt:lpstr>
      <vt:lpstr>Calibri</vt:lpstr>
      <vt:lpstr>Calibri Light</vt:lpstr>
      <vt:lpstr>Cambria Math</vt:lpstr>
      <vt:lpstr>Consolas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Data &amp; Bounded-Raw Data with Complete Linkage</vt:lpstr>
      <vt:lpstr>Data &amp; Bounded-Raw Data with Single Linkage</vt:lpstr>
      <vt:lpstr>Data &amp; Bounded-Raw Data with Average Linkage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111</cp:revision>
  <dcterms:created xsi:type="dcterms:W3CDTF">2019-01-04T14:06:07Z</dcterms:created>
  <dcterms:modified xsi:type="dcterms:W3CDTF">2019-01-08T14:23:34Z</dcterms:modified>
</cp:coreProperties>
</file>